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14" r:id="rId2"/>
  </p:sldMasterIdLst>
  <p:notesMasterIdLst>
    <p:notesMasterId r:id="rId55"/>
  </p:notesMasterIdLst>
  <p:handoutMasterIdLst>
    <p:handoutMasterId r:id="rId56"/>
  </p:handoutMasterIdLst>
  <p:sldIdLst>
    <p:sldId id="316" r:id="rId3"/>
    <p:sldId id="320" r:id="rId4"/>
    <p:sldId id="339" r:id="rId5"/>
    <p:sldId id="381" r:id="rId6"/>
    <p:sldId id="369" r:id="rId7"/>
    <p:sldId id="379" r:id="rId8"/>
    <p:sldId id="378" r:id="rId9"/>
    <p:sldId id="370" r:id="rId10"/>
    <p:sldId id="371" r:id="rId11"/>
    <p:sldId id="376" r:id="rId12"/>
    <p:sldId id="372" r:id="rId13"/>
    <p:sldId id="390" r:id="rId14"/>
    <p:sldId id="374" r:id="rId15"/>
    <p:sldId id="391" r:id="rId16"/>
    <p:sldId id="387" r:id="rId17"/>
    <p:sldId id="375" r:id="rId18"/>
    <p:sldId id="382" r:id="rId19"/>
    <p:sldId id="323" r:id="rId20"/>
    <p:sldId id="326" r:id="rId21"/>
    <p:sldId id="362" r:id="rId22"/>
    <p:sldId id="363" r:id="rId23"/>
    <p:sldId id="337" r:id="rId24"/>
    <p:sldId id="338" r:id="rId25"/>
    <p:sldId id="357" r:id="rId26"/>
    <p:sldId id="383" r:id="rId27"/>
    <p:sldId id="365" r:id="rId28"/>
    <p:sldId id="384" r:id="rId29"/>
    <p:sldId id="333" r:id="rId30"/>
    <p:sldId id="345" r:id="rId31"/>
    <p:sldId id="343" r:id="rId32"/>
    <p:sldId id="336" r:id="rId33"/>
    <p:sldId id="344" r:id="rId34"/>
    <p:sldId id="324" r:id="rId35"/>
    <p:sldId id="395" r:id="rId36"/>
    <p:sldId id="325" r:id="rId37"/>
    <p:sldId id="396" r:id="rId38"/>
    <p:sldId id="327" r:id="rId39"/>
    <p:sldId id="354" r:id="rId40"/>
    <p:sldId id="393" r:id="rId41"/>
    <p:sldId id="394" r:id="rId42"/>
    <p:sldId id="328" r:id="rId43"/>
    <p:sldId id="366" r:id="rId44"/>
    <p:sldId id="349" r:id="rId45"/>
    <p:sldId id="385" r:id="rId46"/>
    <p:sldId id="329" r:id="rId47"/>
    <p:sldId id="358" r:id="rId48"/>
    <p:sldId id="350" r:id="rId49"/>
    <p:sldId id="359" r:id="rId50"/>
    <p:sldId id="386" r:id="rId51"/>
    <p:sldId id="389" r:id="rId52"/>
    <p:sldId id="315" r:id="rId53"/>
    <p:sldId id="39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3E3CC6-2AA9-A14C-9E04-1ED5288D40DF}">
          <p14:sldIdLst>
            <p14:sldId id="316"/>
            <p14:sldId id="320"/>
            <p14:sldId id="339"/>
            <p14:sldId id="381"/>
            <p14:sldId id="369"/>
            <p14:sldId id="379"/>
            <p14:sldId id="378"/>
            <p14:sldId id="370"/>
            <p14:sldId id="371"/>
            <p14:sldId id="376"/>
            <p14:sldId id="372"/>
            <p14:sldId id="390"/>
            <p14:sldId id="374"/>
            <p14:sldId id="391"/>
            <p14:sldId id="387"/>
            <p14:sldId id="375"/>
            <p14:sldId id="382"/>
            <p14:sldId id="323"/>
            <p14:sldId id="326"/>
            <p14:sldId id="362"/>
            <p14:sldId id="363"/>
            <p14:sldId id="337"/>
            <p14:sldId id="338"/>
            <p14:sldId id="357"/>
            <p14:sldId id="383"/>
            <p14:sldId id="365"/>
            <p14:sldId id="384"/>
            <p14:sldId id="333"/>
            <p14:sldId id="345"/>
            <p14:sldId id="343"/>
            <p14:sldId id="336"/>
            <p14:sldId id="344"/>
            <p14:sldId id="324"/>
            <p14:sldId id="395"/>
            <p14:sldId id="325"/>
            <p14:sldId id="396"/>
            <p14:sldId id="327"/>
            <p14:sldId id="354"/>
            <p14:sldId id="393"/>
            <p14:sldId id="394"/>
            <p14:sldId id="328"/>
            <p14:sldId id="366"/>
            <p14:sldId id="349"/>
            <p14:sldId id="385"/>
            <p14:sldId id="329"/>
            <p14:sldId id="358"/>
            <p14:sldId id="350"/>
            <p14:sldId id="359"/>
            <p14:sldId id="386"/>
            <p14:sldId id="389"/>
            <p14:sldId id="315"/>
            <p14:sldId id="3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56" userDrawn="1">
          <p15:clr>
            <a:srgbClr val="A4A3A4"/>
          </p15:clr>
        </p15:guide>
        <p15:guide id="4" orient="horz" pos="528" userDrawn="1">
          <p15:clr>
            <a:srgbClr val="A4A3A4"/>
          </p15:clr>
        </p15:guide>
        <p15:guide id="6" orient="horz" pos="3903">
          <p15:clr>
            <a:srgbClr val="A4A3A4"/>
          </p15:clr>
        </p15:guide>
        <p15:guide id="7" pos="7189" userDrawn="1">
          <p15:clr>
            <a:srgbClr val="A4A3A4"/>
          </p15:clr>
        </p15:guide>
        <p15:guide id="8" pos="1025">
          <p15:clr>
            <a:srgbClr val="A4A3A4"/>
          </p15:clr>
        </p15:guide>
        <p15:guide id="9" pos="6697">
          <p15:clr>
            <a:srgbClr val="A4A3A4"/>
          </p15:clr>
        </p15:guide>
        <p15:guide id="10" pos="4212">
          <p15:clr>
            <a:srgbClr val="A4A3A4"/>
          </p15:clr>
        </p15:guide>
        <p15:guide id="11" pos="4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805"/>
    <a:srgbClr val="3E92B7"/>
    <a:srgbClr val="0E6898"/>
    <a:srgbClr val="3AB4D4"/>
    <a:srgbClr val="DDDDDD"/>
    <a:srgbClr val="595959"/>
    <a:srgbClr val="DC4405"/>
    <a:srgbClr val="B6008D"/>
    <a:srgbClr val="288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7752061-5463-48E6-A297-43E0E91C0267}">
  <a:tblStyle styleId="{B7752061-5463-48E6-A297-43E0E91C0267}" styleName="GE Basic Table">
    <a:wholeTbl>
      <a:tcTxStyle>
        <a:fontRef idx="minor">
          <a:prstClr val="black"/>
        </a:fontRef>
        <a:schemeClr val="dk1"/>
      </a:tcTxStyle>
      <a:tcStyle>
        <a:tcBdr>
          <a:left>
            <a:ln>
              <a:noFill/>
            </a:ln>
          </a:left>
          <a:right>
            <a:ln>
              <a:noFill/>
            </a:ln>
          </a:right>
          <a:top>
            <a:ln>
              <a:noFill/>
            </a:ln>
          </a:top>
          <a:bottom>
            <a:ln w="12700" cmpd="sng">
              <a:solidFill>
                <a:schemeClr val="dk2"/>
              </a:solidFill>
            </a:ln>
          </a:bottom>
          <a:insideH>
            <a:ln w="12700" cmpd="sng">
              <a:solidFill>
                <a:schemeClr val="dk2"/>
              </a:solidFill>
            </a:ln>
          </a:insideH>
          <a:insideV>
            <a:ln w="12700" cmpd="sng">
              <a:solidFill>
                <a:schemeClr val="dk2"/>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bottom>
            <a:ln w="0" cmpd="sng">
              <a:solidFill>
                <a:schemeClr val="accent3"/>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1" autoAdjust="0"/>
    <p:restoredTop sz="94660" autoAdjust="0"/>
  </p:normalViewPr>
  <p:slideViewPr>
    <p:cSldViewPr snapToGrid="0" showGuides="1">
      <p:cViewPr varScale="1">
        <p:scale>
          <a:sx n="113" d="100"/>
          <a:sy n="113" d="100"/>
        </p:scale>
        <p:origin x="416" y="184"/>
      </p:cViewPr>
      <p:guideLst>
        <p:guide orient="horz" pos="2160"/>
        <p:guide pos="3840"/>
        <p:guide orient="horz" pos="1056"/>
        <p:guide orient="horz" pos="528"/>
        <p:guide orient="horz" pos="3903"/>
        <p:guide pos="7189"/>
        <p:guide pos="1025"/>
        <p:guide pos="6697"/>
        <p:guide pos="4212"/>
        <p:guide pos="464"/>
      </p:guideLst>
    </p:cSldViewPr>
  </p:slideViewPr>
  <p:notesTextViewPr>
    <p:cViewPr>
      <p:scale>
        <a:sx n="1" d="1"/>
        <a:sy n="1" d="1"/>
      </p:scale>
      <p:origin x="0" y="0"/>
    </p:cViewPr>
  </p:notesTextViewPr>
  <p:sorterViewPr>
    <p:cViewPr varScale="1">
      <p:scale>
        <a:sx n="100" d="100"/>
        <a:sy n="100" d="100"/>
      </p:scale>
      <p:origin x="0" y="-4528"/>
    </p:cViewPr>
  </p:sorterViewPr>
  <p:notesViewPr>
    <p:cSldViewPr snapToGrid="0" showGuides="1">
      <p:cViewPr>
        <p:scale>
          <a:sx n="152" d="100"/>
          <a:sy n="152" d="100"/>
        </p:scale>
        <p:origin x="2488" y="-36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61"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2018-09-22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2018-09-22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18908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31</a:t>
            </a:fld>
            <a:endParaRPr lang="en-CA"/>
          </a:p>
        </p:txBody>
      </p:sp>
    </p:spTree>
    <p:extLst>
      <p:ext uri="{BB962C8B-B14F-4D97-AF65-F5344CB8AC3E}">
        <p14:creationId xmlns:p14="http://schemas.microsoft.com/office/powerpoint/2010/main" val="44887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32</a:t>
            </a:fld>
            <a:endParaRPr lang="en-CA"/>
          </a:p>
        </p:txBody>
      </p:sp>
    </p:spTree>
    <p:extLst>
      <p:ext uri="{BB962C8B-B14F-4D97-AF65-F5344CB8AC3E}">
        <p14:creationId xmlns:p14="http://schemas.microsoft.com/office/powerpoint/2010/main" val="42851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46</a:t>
            </a:fld>
            <a:endParaRPr lang="en-CA"/>
          </a:p>
        </p:txBody>
      </p:sp>
    </p:spTree>
    <p:extLst>
      <p:ext uri="{BB962C8B-B14F-4D97-AF65-F5344CB8AC3E}">
        <p14:creationId xmlns:p14="http://schemas.microsoft.com/office/powerpoint/2010/main" val="56099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47</a:t>
            </a:fld>
            <a:endParaRPr lang="en-CA"/>
          </a:p>
        </p:txBody>
      </p:sp>
    </p:spTree>
    <p:extLst>
      <p:ext uri="{BB962C8B-B14F-4D97-AF65-F5344CB8AC3E}">
        <p14:creationId xmlns:p14="http://schemas.microsoft.com/office/powerpoint/2010/main" val="159438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48</a:t>
            </a:fld>
            <a:endParaRPr lang="en-CA"/>
          </a:p>
        </p:txBody>
      </p:sp>
    </p:spTree>
    <p:extLst>
      <p:ext uri="{BB962C8B-B14F-4D97-AF65-F5344CB8AC3E}">
        <p14:creationId xmlns:p14="http://schemas.microsoft.com/office/powerpoint/2010/main" val="206237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5</a:t>
            </a:fld>
            <a:endParaRPr lang="en-CA"/>
          </a:p>
        </p:txBody>
      </p:sp>
    </p:spTree>
    <p:extLst>
      <p:ext uri="{BB962C8B-B14F-4D97-AF65-F5344CB8AC3E}">
        <p14:creationId xmlns:p14="http://schemas.microsoft.com/office/powerpoint/2010/main" val="6086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6</a:t>
            </a:fld>
            <a:endParaRPr lang="en-CA"/>
          </a:p>
        </p:txBody>
      </p:sp>
    </p:spTree>
    <p:extLst>
      <p:ext uri="{BB962C8B-B14F-4D97-AF65-F5344CB8AC3E}">
        <p14:creationId xmlns:p14="http://schemas.microsoft.com/office/powerpoint/2010/main" val="38780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7</a:t>
            </a:fld>
            <a:endParaRPr lang="en-CA"/>
          </a:p>
        </p:txBody>
      </p:sp>
    </p:spTree>
    <p:extLst>
      <p:ext uri="{BB962C8B-B14F-4D97-AF65-F5344CB8AC3E}">
        <p14:creationId xmlns:p14="http://schemas.microsoft.com/office/powerpoint/2010/main" val="74861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26</a:t>
            </a:fld>
            <a:endParaRPr lang="en-CA"/>
          </a:p>
        </p:txBody>
      </p:sp>
    </p:spTree>
    <p:extLst>
      <p:ext uri="{BB962C8B-B14F-4D97-AF65-F5344CB8AC3E}">
        <p14:creationId xmlns:p14="http://schemas.microsoft.com/office/powerpoint/2010/main" val="1231364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27</a:t>
            </a:fld>
            <a:endParaRPr lang="en-CA"/>
          </a:p>
        </p:txBody>
      </p:sp>
    </p:spTree>
    <p:extLst>
      <p:ext uri="{BB962C8B-B14F-4D97-AF65-F5344CB8AC3E}">
        <p14:creationId xmlns:p14="http://schemas.microsoft.com/office/powerpoint/2010/main" val="18878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28</a:t>
            </a:fld>
            <a:endParaRPr lang="en-CA"/>
          </a:p>
        </p:txBody>
      </p:sp>
    </p:spTree>
    <p:extLst>
      <p:ext uri="{BB962C8B-B14F-4D97-AF65-F5344CB8AC3E}">
        <p14:creationId xmlns:p14="http://schemas.microsoft.com/office/powerpoint/2010/main" val="81851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29</a:t>
            </a:fld>
            <a:endParaRPr lang="en-CA"/>
          </a:p>
        </p:txBody>
      </p:sp>
    </p:spTree>
    <p:extLst>
      <p:ext uri="{BB962C8B-B14F-4D97-AF65-F5344CB8AC3E}">
        <p14:creationId xmlns:p14="http://schemas.microsoft.com/office/powerpoint/2010/main" val="1370795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30</a:t>
            </a:fld>
            <a:endParaRPr lang="en-CA"/>
          </a:p>
        </p:txBody>
      </p:sp>
    </p:spTree>
    <p:extLst>
      <p:ext uri="{BB962C8B-B14F-4D97-AF65-F5344CB8AC3E}">
        <p14:creationId xmlns:p14="http://schemas.microsoft.com/office/powerpoint/2010/main" val="586232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11" y="4303727"/>
            <a:ext cx="12188952" cy="1836431"/>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11E96100-0E39-624F-9F49-CE0322101F1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09833"/>
            <a:ext cx="11201400" cy="914400"/>
          </a:xfrm>
        </p:spPr>
        <p:txBody>
          <a:bodyPr/>
          <a:lstStyle>
            <a:lvl1pPr>
              <a:defRPr/>
            </a:lvl1pPr>
          </a:lstStyle>
          <a:p>
            <a:r>
              <a:rPr lang="en-US" dirty="0"/>
              <a:t>Two Content Layout</a:t>
            </a:r>
            <a:endParaRPr lang="en-CA" dirty="0"/>
          </a:p>
        </p:txBody>
      </p:sp>
      <p:sp>
        <p:nvSpPr>
          <p:cNvPr id="10" name="Content Placeholder 9"/>
          <p:cNvSpPr>
            <a:spLocks noGrp="1"/>
          </p:cNvSpPr>
          <p:nvPr>
            <p:ph sz="quarter" idx="13"/>
          </p:nvPr>
        </p:nvSpPr>
        <p:spPr>
          <a:xfrm>
            <a:off x="495300" y="2049116"/>
            <a:ext cx="5220880" cy="40468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2" name="Content Placeholder 11"/>
          <p:cNvSpPr>
            <a:spLocks noGrp="1"/>
          </p:cNvSpPr>
          <p:nvPr>
            <p:ph sz="quarter" idx="14"/>
          </p:nvPr>
        </p:nvSpPr>
        <p:spPr>
          <a:xfrm>
            <a:off x="6475820" y="2049116"/>
            <a:ext cx="5220880" cy="404688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17" name="Straight Connector 16"/>
          <p:cNvCxnSpPr>
            <a:cxnSpLocks/>
          </p:cNvCxnSpPr>
          <p:nvPr userDrawn="1"/>
        </p:nvCxnSpPr>
        <p:spPr>
          <a:xfrm>
            <a:off x="49530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userDrawn="1"/>
        </p:nvCxnSpPr>
        <p:spPr>
          <a:xfrm>
            <a:off x="647582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22"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64AF25F-F242-DC47-96C9-4F3D80F0DC1D}" type="datetime3">
              <a:rPr lang="en-US" smtClean="0"/>
              <a:t>22 September 2018</a:t>
            </a:fld>
            <a:endParaRPr lang="en-CA" dirty="0"/>
          </a:p>
        </p:txBody>
      </p:sp>
      <p:sp>
        <p:nvSpPr>
          <p:cNvPr id="2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37312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299" y="1487851"/>
            <a:ext cx="3377601"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5" name="Text Placeholder 4"/>
          <p:cNvSpPr>
            <a:spLocks noGrp="1"/>
          </p:cNvSpPr>
          <p:nvPr>
            <p:ph type="body" sz="quarter" idx="3" hasCustomPrompt="1"/>
          </p:nvPr>
        </p:nvSpPr>
        <p:spPr>
          <a:xfrm>
            <a:off x="4405334"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15" name="Content Placeholder 14"/>
          <p:cNvSpPr>
            <a:spLocks noGrp="1"/>
          </p:cNvSpPr>
          <p:nvPr>
            <p:ph sz="quarter" idx="13"/>
          </p:nvPr>
        </p:nvSpPr>
        <p:spPr>
          <a:xfrm>
            <a:off x="495299"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8314696"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cxnSp>
        <p:nvCxnSpPr>
          <p:cNvPr id="23" name="Straight Connector 22"/>
          <p:cNvCxnSpPr>
            <a:cxnSpLocks/>
          </p:cNvCxnSpPr>
          <p:nvPr userDrawn="1"/>
        </p:nvCxnSpPr>
        <p:spPr>
          <a:xfrm>
            <a:off x="495300"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4405334"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8314696"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1" name="Content Placeholder 14"/>
          <p:cNvSpPr>
            <a:spLocks noGrp="1"/>
          </p:cNvSpPr>
          <p:nvPr>
            <p:ph sz="quarter" idx="18"/>
          </p:nvPr>
        </p:nvSpPr>
        <p:spPr>
          <a:xfrm>
            <a:off x="4405334"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2" name="Content Placeholder 14"/>
          <p:cNvSpPr>
            <a:spLocks noGrp="1"/>
          </p:cNvSpPr>
          <p:nvPr>
            <p:ph sz="quarter" idx="19"/>
          </p:nvPr>
        </p:nvSpPr>
        <p:spPr>
          <a:xfrm>
            <a:off x="8314696"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6"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1DA9081-A2E9-BC49-814B-0E242015E340}" type="datetime3">
              <a:rPr lang="en-US" smtClean="0"/>
              <a:t>22 September 2018</a:t>
            </a:fld>
            <a:endParaRPr lang="en-CA" dirty="0"/>
          </a:p>
        </p:txBody>
      </p:sp>
      <p:sp>
        <p:nvSpPr>
          <p:cNvPr id="19" name="Footer Placeholder 7"/>
          <p:cNvSpPr>
            <a:spLocks noGrp="1"/>
          </p:cNvSpPr>
          <p:nvPr>
            <p:ph type="ftr" sz="quarter" idx="20"/>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605579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578"/>
            <a:ext cx="2518906"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3396995" y="1629578"/>
            <a:ext cx="2496313"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6298692"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9200388"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33909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62865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91821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2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5" name="Content Placeholder 14"/>
          <p:cNvSpPr>
            <a:spLocks noGrp="1"/>
          </p:cNvSpPr>
          <p:nvPr>
            <p:ph sz="quarter" idx="20"/>
          </p:nvPr>
        </p:nvSpPr>
        <p:spPr>
          <a:xfrm>
            <a:off x="3396995"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7" name="Content Placeholder 14"/>
          <p:cNvSpPr>
            <a:spLocks noGrp="1"/>
          </p:cNvSpPr>
          <p:nvPr>
            <p:ph sz="quarter" idx="21"/>
          </p:nvPr>
        </p:nvSpPr>
        <p:spPr>
          <a:xfrm>
            <a:off x="6298692"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8" name="Content Placeholder 14"/>
          <p:cNvSpPr>
            <a:spLocks noGrp="1"/>
          </p:cNvSpPr>
          <p:nvPr>
            <p:ph sz="quarter" idx="22"/>
          </p:nvPr>
        </p:nvSpPr>
        <p:spPr>
          <a:xfrm>
            <a:off x="9200388"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C6D09020-7FD3-A646-A8BA-5D957AC5A1D2}" type="datetime3">
              <a:rPr lang="en-US" smtClean="0"/>
              <a:t>22 September 2018</a:t>
            </a:fld>
            <a:endParaRPr lang="en-CA" dirty="0"/>
          </a:p>
        </p:txBody>
      </p:sp>
      <p:sp>
        <p:nvSpPr>
          <p:cNvPr id="20" name="Footer Placeholder 7"/>
          <p:cNvSpPr>
            <a:spLocks noGrp="1"/>
          </p:cNvSpPr>
          <p:nvPr>
            <p:ph type="ftr" sz="quarter" idx="2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3458263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2813304"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5131308"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7449312"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2813304"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5131308"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7449312"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Text Placeholder 13"/>
          <p:cNvSpPr>
            <a:spLocks noGrp="1"/>
          </p:cNvSpPr>
          <p:nvPr>
            <p:ph type="body" sz="quarter" idx="20" hasCustomPrompt="1"/>
          </p:nvPr>
        </p:nvSpPr>
        <p:spPr>
          <a:xfrm>
            <a:off x="9767316"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48" name="Straight Connector 47"/>
          <p:cNvCxnSpPr>
            <a:cxnSpLocks/>
          </p:cNvCxnSpPr>
          <p:nvPr userDrawn="1"/>
        </p:nvCxnSpPr>
        <p:spPr>
          <a:xfrm>
            <a:off x="9767316"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495300" y="509833"/>
            <a:ext cx="11201400" cy="914400"/>
          </a:xfrm>
        </p:spPr>
        <p:txBody>
          <a:bodyPr/>
          <a:lstStyle>
            <a:lvl1pPr>
              <a:defRPr/>
            </a:lvl1pPr>
          </a:lstStyle>
          <a:p>
            <a:r>
              <a:rPr lang="en-US" dirty="0"/>
              <a:t>Five Content Layout</a:t>
            </a:r>
          </a:p>
        </p:txBody>
      </p:sp>
      <p:sp>
        <p:nvSpPr>
          <p:cNvPr id="22"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45" name="Content Placeholder 14"/>
          <p:cNvSpPr>
            <a:spLocks noGrp="1"/>
          </p:cNvSpPr>
          <p:nvPr>
            <p:ph sz="quarter" idx="23"/>
          </p:nvPr>
        </p:nvSpPr>
        <p:spPr>
          <a:xfrm>
            <a:off x="2813304"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9" name="Content Placeholder 14"/>
          <p:cNvSpPr>
            <a:spLocks noGrp="1"/>
          </p:cNvSpPr>
          <p:nvPr>
            <p:ph sz="quarter" idx="24"/>
          </p:nvPr>
        </p:nvSpPr>
        <p:spPr>
          <a:xfrm>
            <a:off x="5131308"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0" name="Content Placeholder 14"/>
          <p:cNvSpPr>
            <a:spLocks noGrp="1"/>
          </p:cNvSpPr>
          <p:nvPr>
            <p:ph sz="quarter" idx="25"/>
          </p:nvPr>
        </p:nvSpPr>
        <p:spPr>
          <a:xfrm>
            <a:off x="7449312"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1" name="Content Placeholder 14"/>
          <p:cNvSpPr>
            <a:spLocks noGrp="1"/>
          </p:cNvSpPr>
          <p:nvPr>
            <p:ph sz="quarter" idx="26"/>
          </p:nvPr>
        </p:nvSpPr>
        <p:spPr>
          <a:xfrm>
            <a:off x="9767316"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37EB9274-3F55-5345-B73F-DB0FA8C03878}" type="datetime3">
              <a:rPr lang="en-US" smtClean="0"/>
              <a:t>22 September 2018</a:t>
            </a:fld>
            <a:endParaRPr lang="en-CA" dirty="0"/>
          </a:p>
        </p:txBody>
      </p:sp>
      <p:sp>
        <p:nvSpPr>
          <p:cNvPr id="25" name="Footer Placeholder 7"/>
          <p:cNvSpPr>
            <a:spLocks noGrp="1"/>
          </p:cNvSpPr>
          <p:nvPr>
            <p:ph type="ftr" sz="quarter" idx="27"/>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4013195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4598624" y="6432462"/>
            <a:ext cx="1671207" cy="182880"/>
          </a:xfrm>
          <a:prstGeom prst="rect">
            <a:avLst/>
          </a:prstGeom>
        </p:spPr>
        <p:txBody>
          <a:bodyPr/>
          <a:lstStyle/>
          <a:p>
            <a:fld id="{129C1E56-DD75-B049-89A7-DCC3748E17E7}" type="datetime3">
              <a:rPr lang="en-US" smtClean="0"/>
              <a:t>22 September 2018</a:t>
            </a:fld>
            <a:endParaRPr lang="en-CA" dirty="0"/>
          </a:p>
        </p:txBody>
      </p:sp>
      <p:sp>
        <p:nvSpPr>
          <p:cNvPr id="4" name="Slide Number Placeholder 3"/>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Footer Placeholder 4"/>
          <p:cNvSpPr>
            <a:spLocks noGrp="1"/>
          </p:cNvSpPr>
          <p:nvPr>
            <p:ph type="ftr" sz="quarter" idx="12"/>
          </p:nvPr>
        </p:nvSpPr>
        <p:spPr/>
        <p:txBody>
          <a:bodyPr/>
          <a:lstStyle/>
          <a:p>
            <a:r>
              <a:rPr lang="en-US" smtClean="0"/>
              <a:t>Building Resilient Data Pipelines in Go </a:t>
            </a:r>
            <a:endParaRPr lang="en-US" dirty="0"/>
          </a:p>
        </p:txBody>
      </p:sp>
      <p:sp>
        <p:nvSpPr>
          <p:cNvPr id="6" name="Content Placeholder 2"/>
          <p:cNvSpPr>
            <a:spLocks noGrp="1"/>
          </p:cNvSpPr>
          <p:nvPr>
            <p:ph idx="1"/>
          </p:nvPr>
        </p:nvSpPr>
        <p:spPr>
          <a:xfrm>
            <a:off x="495300" y="1603166"/>
            <a:ext cx="11201400" cy="4319584"/>
          </a:xfrm>
        </p:spPr>
        <p:txBody>
          <a:bodyPr/>
          <a:lstStyle>
            <a:lvl1pPr>
              <a:defRPr sz="2800">
                <a:solidFill>
                  <a:schemeClr val="accent3"/>
                </a:solidFill>
              </a:defRPr>
            </a:lvl1pPr>
            <a:lvl2pPr marL="237744" indent="-182880">
              <a:defRPr sz="26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07492337"/>
      </p:ext>
    </p:extLst>
  </p:cSld>
  <p:clrMapOvr>
    <a:masterClrMapping/>
  </p:clrMapOvr>
  <p:extLst mod="1">
    <p:ext uri="{DCECCB84-F9BA-43D5-87BE-67443E8EF086}">
      <p15:sldGuideLst xmlns:p15="http://schemas.microsoft.com/office/powerpoint/2012/main">
        <p15:guide id="1" orient="horz" pos="1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Text Heavy 1-L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70236"/>
            <a:ext cx="11201400" cy="4310062"/>
          </a:xfrm>
        </p:spPr>
        <p:txBody>
          <a:bodyPr vert="horz" lIns="0" tIns="0" rIns="0" bIns="0" rtlCol="0">
            <a:noAutofit/>
          </a:bodyPr>
          <a:lstStyle>
            <a:lvl1pPr>
              <a:spcAft>
                <a:spcPts val="0"/>
              </a:spcAft>
              <a:defRPr lang="en-US" sz="2200" dirty="0" smtClean="0">
                <a:solidFill>
                  <a:schemeClr val="accent3"/>
                </a:solidFill>
              </a:defRPr>
            </a:lvl1pPr>
            <a:lvl2pPr marL="219456" indent="-164592">
              <a:defRPr lang="en-US" sz="2000" dirty="0" smtClean="0"/>
            </a:lvl2pPr>
            <a:lvl3pPr marL="400050" indent="-195263">
              <a:defRPr lang="en-US" sz="18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7" name="Title 1"/>
          <p:cNvSpPr>
            <a:spLocks noGrp="1"/>
          </p:cNvSpPr>
          <p:nvPr>
            <p:ph type="title" hasCustomPrompt="1"/>
          </p:nvPr>
        </p:nvSpPr>
        <p:spPr>
          <a:xfrm>
            <a:off x="495300" y="510063"/>
            <a:ext cx="11201400" cy="914400"/>
          </a:xfrm>
        </p:spPr>
        <p:txBody>
          <a:bodyPr/>
          <a:lstStyle>
            <a:lvl1pPr>
              <a:defRPr/>
            </a:lvl1pPr>
          </a:lstStyle>
          <a:p>
            <a:r>
              <a:rPr lang="en-US" dirty="0">
                <a:solidFill>
                  <a:srgbClr val="63666A"/>
                </a:solidFill>
              </a:rPr>
              <a:t>Title and Content Text Heavy</a:t>
            </a:r>
          </a:p>
        </p:txBody>
      </p:sp>
      <p:sp>
        <p:nvSpPr>
          <p:cNvPr id="9"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B3EBF9F-4D3E-E04F-BB0E-CA852BCBDDBD}" type="datetime3">
              <a:rPr lang="en-US" smtClean="0"/>
              <a:t>22 September 2018</a:t>
            </a:fld>
            <a:endParaRPr lang="en-CA" dirty="0"/>
          </a:p>
        </p:txBody>
      </p:sp>
      <p:sp>
        <p:nvSpPr>
          <p:cNvPr id="12"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512055498"/>
      </p:ext>
    </p:extLst>
  </p:cSld>
  <p:clrMapOvr>
    <a:masterClrMapping/>
  </p:clrMapOvr>
  <p:extLst mod="1">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0166"/>
            <a:ext cx="11227308" cy="1645920"/>
          </a:xfrm>
        </p:spPr>
        <p:txBody>
          <a:bodyPr/>
          <a:lstStyle>
            <a:lvl1pPr>
              <a:lnSpc>
                <a:spcPct val="85000"/>
              </a:lnSpc>
              <a:defRPr sz="6000"/>
            </a:lvl1pPr>
          </a:lstStyle>
          <a:p>
            <a:r>
              <a:rPr lang="en-US" dirty="0"/>
              <a:t>Big Title Text</a:t>
            </a:r>
          </a:p>
        </p:txBody>
      </p:sp>
      <p:sp>
        <p:nvSpPr>
          <p:cNvPr id="3" name="Content Placeholder 2"/>
          <p:cNvSpPr>
            <a:spLocks noGrp="1"/>
          </p:cNvSpPr>
          <p:nvPr>
            <p:ph idx="1"/>
          </p:nvPr>
        </p:nvSpPr>
        <p:spPr>
          <a:xfrm>
            <a:off x="495300" y="2327510"/>
            <a:ext cx="11227308" cy="3749040"/>
          </a:xfrm>
        </p:spPr>
        <p:txBody>
          <a:bodyPr/>
          <a:lstStyle>
            <a:lvl1pPr>
              <a:defRPr sz="3000">
                <a:solidFill>
                  <a:schemeClr val="accent3"/>
                </a:solidFill>
              </a:defRPr>
            </a:lvl1pPr>
            <a:lvl2pPr>
              <a:defRPr>
                <a:solidFill>
                  <a:schemeClr val="tx1"/>
                </a:solidFill>
              </a:defRPr>
            </a:lvl2pPr>
            <a:lvl3pPr>
              <a:defRPr>
                <a:solidFill>
                  <a:schemeClr val="tx1"/>
                </a:solidFill>
              </a:defRPr>
            </a:lvl3pPr>
            <a:lvl4pPr>
              <a:defRPr sz="160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7"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2C04827-E13A-3243-902E-5BAF69E6715A}" type="datetime3">
              <a:rPr lang="en-US" smtClean="0"/>
              <a:t>22 September 2018</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92156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95300" y="458076"/>
            <a:ext cx="5655243" cy="5614416"/>
          </a:xfrm>
        </p:spPr>
        <p:txBody>
          <a:bodyPr anchor="t" anchorCtr="0"/>
          <a:lstStyle>
            <a:lvl1pPr>
              <a:lnSpc>
                <a:spcPct val="90000"/>
              </a:lnSpc>
              <a:defRPr sz="4400">
                <a:solidFill>
                  <a:schemeClr val="tx1"/>
                </a:solidFill>
              </a:defRPr>
            </a:lvl1pPr>
          </a:lstStyle>
          <a:p>
            <a:r>
              <a:rPr lang="en-US" dirty="0"/>
              <a:t>Two Statements</a:t>
            </a:r>
          </a:p>
        </p:txBody>
      </p:sp>
      <p:sp>
        <p:nvSpPr>
          <p:cNvPr id="3" name="Subtitle 2"/>
          <p:cNvSpPr>
            <a:spLocks noGrp="1"/>
          </p:cNvSpPr>
          <p:nvPr>
            <p:ph type="subTitle" idx="1" hasCustomPrompt="1"/>
          </p:nvPr>
        </p:nvSpPr>
        <p:spPr bwMode="invGray">
          <a:xfrm>
            <a:off x="6478290" y="458076"/>
            <a:ext cx="5222378" cy="5614416"/>
          </a:xfrm>
        </p:spPr>
        <p:txBody>
          <a:bodyPr/>
          <a:lstStyle>
            <a:lvl1pPr marL="0" indent="0" algn="l">
              <a:lnSpc>
                <a:spcPct val="100000"/>
              </a:lnSpc>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Additional statement goes here</a:t>
            </a:r>
          </a:p>
        </p:txBody>
      </p:sp>
      <p:sp>
        <p:nvSpPr>
          <p:cNvPr id="4" name="Date Placeholder 3"/>
          <p:cNvSpPr>
            <a:spLocks noGrp="1"/>
          </p:cNvSpPr>
          <p:nvPr>
            <p:ph type="dt" sz="half" idx="10"/>
          </p:nvPr>
        </p:nvSpPr>
        <p:spPr>
          <a:xfrm>
            <a:off x="4598624" y="6432462"/>
            <a:ext cx="1671207" cy="182880"/>
          </a:xfrm>
          <a:prstGeom prst="rect">
            <a:avLst/>
          </a:prstGeom>
        </p:spPr>
        <p:txBody>
          <a:bodyPr/>
          <a:lstStyle/>
          <a:p>
            <a:fld id="{75E9BDD1-FF08-BE48-85BB-71B06589BC90}" type="datetime3">
              <a:rPr lang="en-US" smtClean="0"/>
              <a:t>22 September 2018</a:t>
            </a:fld>
            <a:endParaRPr lang="en-CA" dirty="0"/>
          </a:p>
        </p:txBody>
      </p:sp>
      <p:sp>
        <p:nvSpPr>
          <p:cNvPr id="5" name="Footer Placeholder 4"/>
          <p:cNvSpPr>
            <a:spLocks noGrp="1"/>
          </p:cNvSpPr>
          <p:nvPr>
            <p:ph type="ftr" sz="quarter" idx="11"/>
          </p:nvPr>
        </p:nvSpPr>
        <p:spPr/>
        <p:txBody>
          <a:bodyPr/>
          <a:lstStyle/>
          <a:p>
            <a:r>
              <a:rPr lang="en-US" smtClean="0"/>
              <a:t>Building Resilient Data Pipelines in Go </a:t>
            </a:r>
            <a:endParaRPr lang="en-US" dirty="0"/>
          </a:p>
        </p:txBody>
      </p:sp>
      <p:sp>
        <p:nvSpPr>
          <p:cNvPr id="7" name="Slide Number Placeholder 6"/>
          <p:cNvSpPr>
            <a:spLocks noGrp="1"/>
          </p:cNvSpPr>
          <p:nvPr>
            <p:ph type="sldNum" sz="quarter" idx="12"/>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230242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51415" y="1930688"/>
            <a:ext cx="5245285" cy="4165312"/>
          </a:xfrm>
        </p:spPr>
        <p:txBody>
          <a:bodyPr vert="horz" lIns="0" tIns="0" rIns="0" bIns="0" rtlCol="0">
            <a:noAutofit/>
          </a:bodyPr>
          <a:lstStyle>
            <a:lvl1pPr>
              <a:defRPr lang="en-US" sz="2800" dirty="0" smtClean="0">
                <a:solidFill>
                  <a:schemeClr val="accent3"/>
                </a:solidFill>
              </a:defRPr>
            </a:lvl1pPr>
            <a:lvl2pPr>
              <a:defRPr lang="en-US" sz="2400" dirty="0" smtClean="0"/>
            </a:lvl2pPr>
            <a:lvl3pPr>
              <a:defRPr lang="en-US" sz="2000" dirty="0" smtClean="0"/>
            </a:lvl3pPr>
            <a:lvl4pPr marL="658368" indent="-146304">
              <a:defRPr lang="en-US" sz="16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11" name="Picture Placeholder 10"/>
          <p:cNvSpPr>
            <a:spLocks noGrp="1"/>
          </p:cNvSpPr>
          <p:nvPr>
            <p:ph type="pic" sz="quarter" idx="13" hasCustomPrompt="1"/>
          </p:nvPr>
        </p:nvSpPr>
        <p:spPr>
          <a:xfrm>
            <a:off x="495300" y="1930688"/>
            <a:ext cx="5220727" cy="4149582"/>
          </a:xfrm>
          <a:solidFill>
            <a:schemeClr val="bg1">
              <a:lumMod val="95000"/>
            </a:schemeClr>
          </a:solidFill>
        </p:spPr>
        <p:txBody>
          <a:bodyPr anchor="ctr"/>
          <a:lstStyle>
            <a:lvl1pPr algn="ctr">
              <a:defRPr/>
            </a:lvl1pPr>
          </a:lstStyle>
          <a:p>
            <a:r>
              <a:rPr lang="en-US" dirty="0"/>
              <a:t>Click to add image</a:t>
            </a:r>
          </a:p>
        </p:txBody>
      </p:sp>
      <p:sp>
        <p:nvSpPr>
          <p:cNvPr id="9" name="Text Placeholder 2"/>
          <p:cNvSpPr>
            <a:spLocks noGrp="1"/>
          </p:cNvSpPr>
          <p:nvPr>
            <p:ph type="body" idx="14" hasCustomPrompt="1"/>
          </p:nvPr>
        </p:nvSpPr>
        <p:spPr>
          <a:xfrm>
            <a:off x="494170" y="1621671"/>
            <a:ext cx="5221858"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
        <p:nvSpPr>
          <p:cNvPr id="4" name="Title 3"/>
          <p:cNvSpPr>
            <a:spLocks noGrp="1"/>
          </p:cNvSpPr>
          <p:nvPr>
            <p:ph type="title" hasCustomPrompt="1"/>
          </p:nvPr>
        </p:nvSpPr>
        <p:spPr/>
        <p:txBody>
          <a:bodyPr/>
          <a:lstStyle>
            <a:lvl1pPr>
              <a:defRPr/>
            </a:lvl1pPr>
          </a:lstStyle>
          <a:p>
            <a:r>
              <a:rPr lang="en-US" dirty="0"/>
              <a:t>Half Text – Half Image</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EFE8E79-8103-8441-B21D-C3FA89909100}" type="datetime3">
              <a:rPr lang="en-US" smtClean="0"/>
              <a:t>22 September 2018</a:t>
            </a:fld>
            <a:endParaRPr lang="en-CA" dirty="0"/>
          </a:p>
        </p:txBody>
      </p:sp>
      <p:sp>
        <p:nvSpPr>
          <p:cNvPr id="12"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3825818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495300" y="1929382"/>
            <a:ext cx="11201400" cy="4166617"/>
          </a:xfrm>
          <a:solidFill>
            <a:schemeClr val="bg1">
              <a:lumMod val="95000"/>
            </a:schemeClr>
          </a:solidFill>
        </p:spPr>
        <p:txBody>
          <a:bodyPr anchor="ctr"/>
          <a:lstStyle>
            <a:lvl1pPr algn="ctr">
              <a:defRPr/>
            </a:lvl1pPr>
          </a:lstStyle>
          <a:p>
            <a:r>
              <a:rPr lang="en-US" dirty="0"/>
              <a:t>Click to add image</a:t>
            </a:r>
          </a:p>
        </p:txBody>
      </p:sp>
      <p:sp>
        <p:nvSpPr>
          <p:cNvPr id="9" name="Text Placeholder 8"/>
          <p:cNvSpPr>
            <a:spLocks noGrp="1"/>
          </p:cNvSpPr>
          <p:nvPr>
            <p:ph type="body" sz="quarter" idx="14" hasCustomPrompt="1"/>
          </p:nvPr>
        </p:nvSpPr>
        <p:spPr bwMode="gray">
          <a:xfrm>
            <a:off x="712381" y="2362364"/>
            <a:ext cx="10781414" cy="1395412"/>
          </a:xfrm>
        </p:spPr>
        <p:txBody>
          <a:bodyPr/>
          <a:lstStyle>
            <a:lvl1pPr>
              <a:defRPr sz="3200" baseline="0"/>
            </a:lvl1pPr>
          </a:lstStyle>
          <a:p>
            <a:pPr lvl="0"/>
            <a:r>
              <a:rPr lang="en-US" dirty="0"/>
              <a:t>Click to add text over image. White or gray only. 32pt flexible positioning. Delete if not needed.</a:t>
            </a:r>
          </a:p>
        </p:txBody>
      </p:sp>
      <p:sp>
        <p:nvSpPr>
          <p:cNvPr id="3" name="Date Placeholder 2"/>
          <p:cNvSpPr>
            <a:spLocks noGrp="1"/>
          </p:cNvSpPr>
          <p:nvPr>
            <p:ph type="dt" sz="half" idx="15"/>
          </p:nvPr>
        </p:nvSpPr>
        <p:spPr>
          <a:xfrm>
            <a:off x="4598624" y="6432462"/>
            <a:ext cx="1671207" cy="182880"/>
          </a:xfrm>
          <a:prstGeom prst="rect">
            <a:avLst/>
          </a:prstGeom>
        </p:spPr>
        <p:txBody>
          <a:bodyPr/>
          <a:lstStyle/>
          <a:p>
            <a:fld id="{66FD0E19-1D6E-D744-8CB2-EEE0BB6914A9}" type="datetime3">
              <a:rPr lang="en-US" smtClean="0"/>
              <a:t>22 September 2018</a:t>
            </a:fld>
            <a:endParaRPr lang="en-CA" dirty="0"/>
          </a:p>
        </p:txBody>
      </p:sp>
      <p:sp>
        <p:nvSpPr>
          <p:cNvPr id="4" name="Footer Placeholder 3"/>
          <p:cNvSpPr>
            <a:spLocks noGrp="1"/>
          </p:cNvSpPr>
          <p:nvPr>
            <p:ph type="ftr" sz="quarter" idx="16"/>
          </p:nvPr>
        </p:nvSpPr>
        <p:spPr/>
        <p:txBody>
          <a:bodyPr/>
          <a:lstStyle/>
          <a:p>
            <a:r>
              <a:rPr lang="en-US" smtClean="0"/>
              <a:t>Building Resilient Data Pipelines in Go </a:t>
            </a:r>
            <a:endParaRPr lang="en-US" dirty="0"/>
          </a:p>
        </p:txBody>
      </p:sp>
      <p:sp>
        <p:nvSpPr>
          <p:cNvPr id="5" name="Slide Number Placeholder 4"/>
          <p:cNvSpPr>
            <a:spLocks noGrp="1"/>
          </p:cNvSpPr>
          <p:nvPr>
            <p:ph type="sldNum" sz="quarter" idx="17"/>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a:xfrm>
            <a:off x="495300" y="510063"/>
            <a:ext cx="11201400" cy="914400"/>
          </a:xfrm>
        </p:spPr>
        <p:txBody>
          <a:bodyPr/>
          <a:lstStyle>
            <a:lvl1pPr>
              <a:defRPr/>
            </a:lvl1pPr>
          </a:lstStyle>
          <a:p>
            <a:r>
              <a:rPr lang="en-US" dirty="0"/>
              <a:t>Image w/ Title and Footer</a:t>
            </a:r>
          </a:p>
        </p:txBody>
      </p:sp>
      <p:sp>
        <p:nvSpPr>
          <p:cNvPr id="8" name="Text Placeholder 2"/>
          <p:cNvSpPr>
            <a:spLocks noGrp="1"/>
          </p:cNvSpPr>
          <p:nvPr>
            <p:ph type="body" idx="18" hasCustomPrompt="1"/>
          </p:nvPr>
        </p:nvSpPr>
        <p:spPr>
          <a:xfrm>
            <a:off x="495300" y="1621673"/>
            <a:ext cx="4966221"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Tree>
    <p:extLst>
      <p:ext uri="{BB962C8B-B14F-4D97-AF65-F5344CB8AC3E}">
        <p14:creationId xmlns:p14="http://schemas.microsoft.com/office/powerpoint/2010/main" val="28102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B6EC4CA9-E9DE-6E43-8688-4C4C3133C62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userDrawn="1"/>
        </p:nvSpPr>
        <p:spPr>
          <a:xfrm>
            <a:off x="2559607" y="3017520"/>
            <a:ext cx="8047433" cy="276999"/>
          </a:xfrm>
          <a:prstGeom prst="rect">
            <a:avLst/>
          </a:prstGeom>
          <a:noFill/>
        </p:spPr>
        <p:txBody>
          <a:bodyPr wrap="square" lIns="0" tIns="0" rIns="0" bIns="0" rtlCol="0" anchor="b">
            <a:spAutoFit/>
          </a:bodyPr>
          <a:lstStyle/>
          <a:p>
            <a:r>
              <a:rPr lang="en-US" sz="900" dirty="0">
                <a:solidFill>
                  <a:schemeClr val="accent2"/>
                </a:solidFill>
              </a:rPr>
              <a:t>Placeholder confidentiality disclosure. Edit or delete from layout master if not needed.</a:t>
            </a:r>
          </a:p>
          <a:p>
            <a:r>
              <a:rPr lang="en-US" sz="900" baseline="0" dirty="0">
                <a:solidFill>
                  <a:srgbClr val="63666A"/>
                </a:solidFill>
                <a:latin typeface="GE Inspira Sans" charset="0"/>
                <a:ea typeface="GE Inspira Sans" charset="0"/>
                <a:cs typeface="GE Inspira Sans" charset="0"/>
              </a:rPr>
              <a:t>Use this second line if additional confidentiality disclosure information is required. </a:t>
            </a:r>
            <a:endParaRPr lang="en-US" sz="2000" dirty="0">
              <a:solidFill>
                <a:srgbClr val="63666A"/>
              </a:solidFill>
              <a:latin typeface="GE Inspira Sans" charset="0"/>
              <a:ea typeface="GE Inspira Sans" charset="0"/>
              <a:cs typeface="GE Inspira Sans" charset="0"/>
            </a:endParaRPr>
          </a:p>
        </p:txBody>
      </p:sp>
    </p:spTree>
    <p:extLst>
      <p:ext uri="{BB962C8B-B14F-4D97-AF65-F5344CB8AC3E}">
        <p14:creationId xmlns:p14="http://schemas.microsoft.com/office/powerpoint/2010/main" val="3416334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Quadrant</a:t>
            </a:r>
          </a:p>
        </p:txBody>
      </p:sp>
      <p:sp>
        <p:nvSpPr>
          <p:cNvPr id="12" name="Content Placeholder 2"/>
          <p:cNvSpPr>
            <a:spLocks noGrp="1"/>
          </p:cNvSpPr>
          <p:nvPr>
            <p:ph sz="half" idx="13"/>
          </p:nvPr>
        </p:nvSpPr>
        <p:spPr>
          <a:xfrm>
            <a:off x="6174068" y="1666276"/>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495300" y="3932342"/>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6174068" y="3932342"/>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7"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Content Placeholder 2"/>
          <p:cNvSpPr>
            <a:spLocks noGrp="1"/>
          </p:cNvSpPr>
          <p:nvPr>
            <p:ph sz="half" idx="16"/>
          </p:nvPr>
        </p:nvSpPr>
        <p:spPr>
          <a:xfrm>
            <a:off x="495300" y="1666276"/>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A2A68795-BA68-6B40-B4AD-C8124B6C2F78}" type="datetime3">
              <a:rPr lang="en-US" smtClean="0"/>
              <a:t>22 September 2018</a:t>
            </a:fld>
            <a:endParaRPr lang="en-CA" dirty="0"/>
          </a:p>
        </p:txBody>
      </p:sp>
      <p:sp>
        <p:nvSpPr>
          <p:cNvPr id="15"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3056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Vertical Quadrant</a:t>
            </a:r>
          </a:p>
        </p:txBody>
      </p:sp>
      <p:sp>
        <p:nvSpPr>
          <p:cNvPr id="3" name="Content Placeholder 2"/>
          <p:cNvSpPr>
            <a:spLocks noGrp="1"/>
          </p:cNvSpPr>
          <p:nvPr>
            <p:ph sz="half" idx="1"/>
          </p:nvPr>
        </p:nvSpPr>
        <p:spPr>
          <a:xfrm>
            <a:off x="495300"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6" name="Content Placeholder 2"/>
          <p:cNvSpPr>
            <a:spLocks noGrp="1"/>
          </p:cNvSpPr>
          <p:nvPr>
            <p:ph sz="half" idx="13"/>
          </p:nvPr>
        </p:nvSpPr>
        <p:spPr>
          <a:xfrm>
            <a:off x="3332937"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6170574"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9008212"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7C44E28C-CC75-5745-A369-B2B50108008D}" type="datetime3">
              <a:rPr lang="en-US" smtClean="0"/>
              <a:t>22 September 2018</a:t>
            </a:fld>
            <a:endParaRPr lang="en-CA" dirty="0"/>
          </a:p>
        </p:txBody>
      </p:sp>
      <p:sp>
        <p:nvSpPr>
          <p:cNvPr id="13"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469104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65293"/>
            <a:ext cx="5398744" cy="411480"/>
          </a:xfrm>
          <a:solidFill>
            <a:schemeClr val="accent3"/>
          </a:solidFill>
        </p:spPr>
        <p:txBody>
          <a:bodyPr lIns="0" rIns="0" bIns="0" anchor="ctr"/>
          <a:lstStyle>
            <a:lvl1pPr marL="173038" indent="0">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9758" y="2201006"/>
            <a:ext cx="4892646"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5" name="Text Placeholder 4"/>
          <p:cNvSpPr>
            <a:spLocks noGrp="1"/>
          </p:cNvSpPr>
          <p:nvPr>
            <p:ph type="body" sz="quarter" idx="3" hasCustomPrompt="1"/>
          </p:nvPr>
        </p:nvSpPr>
        <p:spPr>
          <a:xfrm>
            <a:off x="6312297" y="1665293"/>
            <a:ext cx="5398744" cy="411480"/>
          </a:xfrm>
          <a:solidFill>
            <a:schemeClr val="accent3"/>
          </a:solidFill>
        </p:spPr>
        <p:txBody>
          <a:bodyPr lIns="0" rIns="0" bIns="0" anchor="ctr"/>
          <a:lstStyle>
            <a:lvl1pPr marL="182563"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89669" y="2201006"/>
            <a:ext cx="5019592"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24" name="Text Placeholder 4"/>
          <p:cNvSpPr>
            <a:spLocks noGrp="1"/>
          </p:cNvSpPr>
          <p:nvPr>
            <p:ph type="body" sz="quarter" idx="14" hasCustomPrompt="1"/>
          </p:nvPr>
        </p:nvSpPr>
        <p:spPr>
          <a:xfrm>
            <a:off x="495300" y="3928921"/>
            <a:ext cx="5398744" cy="411480"/>
          </a:xfrm>
          <a:solidFill>
            <a:schemeClr val="accent3"/>
          </a:solidFill>
        </p:spPr>
        <p:txBody>
          <a:bodyPr lIns="0" rIns="0" bIns="0" anchor="ctr"/>
          <a:lstStyle>
            <a:lvl1pPr marL="173038"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p:cNvSpPr>
            <a:spLocks noGrp="1"/>
          </p:cNvSpPr>
          <p:nvPr>
            <p:ph sz="quarter" idx="15"/>
          </p:nvPr>
        </p:nvSpPr>
        <p:spPr>
          <a:xfrm>
            <a:off x="659758" y="4464634"/>
            <a:ext cx="4892644"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26" name="Text Placeholder 4"/>
          <p:cNvSpPr>
            <a:spLocks noGrp="1"/>
          </p:cNvSpPr>
          <p:nvPr>
            <p:ph type="body" sz="quarter" idx="16" hasCustomPrompt="1"/>
          </p:nvPr>
        </p:nvSpPr>
        <p:spPr>
          <a:xfrm>
            <a:off x="6312297" y="3928921"/>
            <a:ext cx="5398744" cy="411480"/>
          </a:xfrm>
          <a:solidFill>
            <a:schemeClr val="accent3"/>
          </a:solidFill>
        </p:spPr>
        <p:txBody>
          <a:bodyPr lIns="0" rIns="0" bIns="0" anchor="ctr"/>
          <a:lstStyle>
            <a:lvl1pPr marL="180975"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Content Placeholder 5"/>
          <p:cNvSpPr>
            <a:spLocks noGrp="1"/>
          </p:cNvSpPr>
          <p:nvPr>
            <p:ph sz="quarter" idx="17"/>
          </p:nvPr>
        </p:nvSpPr>
        <p:spPr>
          <a:xfrm>
            <a:off x="6489669" y="4464634"/>
            <a:ext cx="5019594"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14" name="Title 5"/>
          <p:cNvSpPr>
            <a:spLocks noGrp="1"/>
          </p:cNvSpPr>
          <p:nvPr>
            <p:ph type="title" hasCustomPrompt="1"/>
          </p:nvPr>
        </p:nvSpPr>
        <p:spPr>
          <a:xfrm>
            <a:off x="495300" y="510063"/>
            <a:ext cx="11201400" cy="914400"/>
          </a:xfrm>
        </p:spPr>
        <p:txBody>
          <a:bodyPr/>
          <a:lstStyle>
            <a:lvl1pPr>
              <a:defRPr/>
            </a:lvl1pPr>
          </a:lstStyle>
          <a:p>
            <a:r>
              <a:rPr lang="en-US" dirty="0"/>
              <a:t>Quadrant 2</a:t>
            </a:r>
          </a:p>
        </p:txBody>
      </p:sp>
      <p:sp>
        <p:nvSpPr>
          <p:cNvPr id="19" name="Slide Number Placeholder 5"/>
          <p:cNvSpPr>
            <a:spLocks noGrp="1"/>
          </p:cNvSpPr>
          <p:nvPr>
            <p:ph type="sldNum" sz="quarter" idx="19"/>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5" name="Date Placeholder 3"/>
          <p:cNvSpPr>
            <a:spLocks noGrp="1"/>
          </p:cNvSpPr>
          <p:nvPr>
            <p:ph type="dt" sz="half" idx="20"/>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949EF5F-DA37-5649-8E62-F52C962021C4}" type="datetime3">
              <a:rPr lang="en-US" smtClean="0"/>
              <a:t>22 September 2018</a:t>
            </a:fld>
            <a:endParaRPr lang="en-CA" dirty="0"/>
          </a:p>
        </p:txBody>
      </p:sp>
      <p:sp>
        <p:nvSpPr>
          <p:cNvPr id="16" name="Footer Placeholder 7"/>
          <p:cNvSpPr>
            <a:spLocks noGrp="1"/>
          </p:cNvSpPr>
          <p:nvPr>
            <p:ph type="ftr" sz="quarter" idx="21"/>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24155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3" name="Table Placeholder 12"/>
          <p:cNvSpPr>
            <a:spLocks noGrp="1"/>
          </p:cNvSpPr>
          <p:nvPr>
            <p:ph type="tbl" sz="quarter" idx="13"/>
          </p:nvPr>
        </p:nvSpPr>
        <p:spPr>
          <a:xfrm>
            <a:off x="495300" y="1665478"/>
            <a:ext cx="11201400" cy="4368882"/>
          </a:xfrm>
        </p:spPr>
        <p:txBody>
          <a:bodyPr/>
          <a:lstStyle/>
          <a:p>
            <a:r>
              <a:rPr lang="en-US" smtClean="0"/>
              <a:t>Click icon to add table</a:t>
            </a:r>
            <a:endParaRPr lang="en-CA" dirty="0"/>
          </a:p>
        </p:txBody>
      </p:sp>
      <p:sp>
        <p:nvSpPr>
          <p:cNvPr id="3" name="Date Placeholder 2"/>
          <p:cNvSpPr>
            <a:spLocks noGrp="1"/>
          </p:cNvSpPr>
          <p:nvPr>
            <p:ph type="dt" sz="half" idx="14"/>
          </p:nvPr>
        </p:nvSpPr>
        <p:spPr>
          <a:xfrm>
            <a:off x="4598624" y="6432462"/>
            <a:ext cx="1671207" cy="182880"/>
          </a:xfrm>
          <a:prstGeom prst="rect">
            <a:avLst/>
          </a:prstGeom>
        </p:spPr>
        <p:txBody>
          <a:bodyPr/>
          <a:lstStyle/>
          <a:p>
            <a:fld id="{CA4BB81B-6F97-A149-B5B0-066E9187F409}" type="datetime3">
              <a:rPr lang="en-US" smtClean="0"/>
              <a:t>22 September 2018</a:t>
            </a:fld>
            <a:endParaRPr lang="en-CA" dirty="0"/>
          </a:p>
        </p:txBody>
      </p:sp>
      <p:sp>
        <p:nvSpPr>
          <p:cNvPr id="4" name="Footer Placeholder 3"/>
          <p:cNvSpPr>
            <a:spLocks noGrp="1"/>
          </p:cNvSpPr>
          <p:nvPr>
            <p:ph type="ftr" sz="quarter" idx="15"/>
          </p:nvPr>
        </p:nvSpPr>
        <p:spPr/>
        <p:txBody>
          <a:bodyPr/>
          <a:lstStyle/>
          <a:p>
            <a:r>
              <a:rPr lang="en-US" smtClean="0"/>
              <a:t>Building Resilient Data Pipelines in Go </a:t>
            </a:r>
            <a:endParaRPr lang="en-US" dirty="0"/>
          </a:p>
        </p:txBody>
      </p:sp>
      <p:sp>
        <p:nvSpPr>
          <p:cNvPr id="5" name="Slide Number Placeholder 4"/>
          <p:cNvSpPr>
            <a:spLocks noGrp="1"/>
          </p:cNvSpPr>
          <p:nvPr>
            <p:ph type="sldNum" sz="quarter" idx="16"/>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p:txBody>
          <a:bodyPr/>
          <a:lstStyle>
            <a:lvl1pPr>
              <a:defRPr/>
            </a:lvl1pPr>
          </a:lstStyle>
          <a:p>
            <a:r>
              <a:rPr lang="en-US" dirty="0"/>
              <a:t>Table Layout</a:t>
            </a:r>
          </a:p>
        </p:txBody>
      </p:sp>
    </p:spTree>
    <p:extLst>
      <p:ext uri="{BB962C8B-B14F-4D97-AF65-F5344CB8AC3E}">
        <p14:creationId xmlns:p14="http://schemas.microsoft.com/office/powerpoint/2010/main" val="4159578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495300" y="510063"/>
            <a:ext cx="11201400" cy="914400"/>
          </a:xfrm>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495299" y="1983545"/>
            <a:ext cx="11360369" cy="4096512"/>
          </a:xfrm>
        </p:spPr>
        <p:txBody>
          <a:bodyPr anchor="ctr"/>
          <a:lstStyle>
            <a:lvl1pPr algn="ctr">
              <a:defRPr/>
            </a:lvl1pPr>
          </a:lstStyle>
          <a:p>
            <a:r>
              <a:rPr lang="en-US" smtClean="0"/>
              <a:t>Click icon to add chart</a:t>
            </a:r>
            <a:endParaRPr lang="en-US"/>
          </a:p>
        </p:txBody>
      </p:sp>
      <p:sp>
        <p:nvSpPr>
          <p:cNvPr id="8" name="Text Placeholder 2"/>
          <p:cNvSpPr>
            <a:spLocks noGrp="1"/>
          </p:cNvSpPr>
          <p:nvPr>
            <p:ph type="body" idx="14" hasCustomPrompt="1"/>
          </p:nvPr>
        </p:nvSpPr>
        <p:spPr>
          <a:xfrm>
            <a:off x="495300" y="1610018"/>
            <a:ext cx="4937760" cy="246221"/>
          </a:xfrm>
        </p:spPr>
        <p:txBody>
          <a:bodyPr vert="horz" wrap="square" lIns="0" tIns="0" rIns="0" bIns="0" rtlCol="0" anchor="b" anchorCtr="0">
            <a:noAutofit/>
          </a:bodyPr>
          <a:lstStyle>
            <a:lvl1pPr>
              <a:defRPr lang="en-US" sz="1600" b="1" dirty="0">
                <a:solidFill>
                  <a:schemeClr val="accent3"/>
                </a:solidFill>
              </a:defRPr>
            </a:lvl1pPr>
          </a:lstStyle>
          <a:p>
            <a:pPr lvl="0"/>
            <a:r>
              <a:rPr lang="en-US" dirty="0"/>
              <a:t>Optional Subtitle</a:t>
            </a:r>
          </a:p>
        </p:txBody>
      </p:sp>
      <p:sp>
        <p:nvSpPr>
          <p:cNvPr id="6" name="Date Placeholder 5"/>
          <p:cNvSpPr>
            <a:spLocks noGrp="1"/>
          </p:cNvSpPr>
          <p:nvPr>
            <p:ph type="dt" sz="half" idx="15"/>
          </p:nvPr>
        </p:nvSpPr>
        <p:spPr>
          <a:xfrm>
            <a:off x="4598624" y="6432462"/>
            <a:ext cx="1671207" cy="182880"/>
          </a:xfrm>
          <a:prstGeom prst="rect">
            <a:avLst/>
          </a:prstGeom>
        </p:spPr>
        <p:txBody>
          <a:bodyPr/>
          <a:lstStyle/>
          <a:p>
            <a:fld id="{317619F1-20CA-9347-AA9A-823690D87697}" type="datetime3">
              <a:rPr lang="en-US" smtClean="0"/>
              <a:t>22 September 2018</a:t>
            </a:fld>
            <a:endParaRPr lang="en-CA" dirty="0"/>
          </a:p>
        </p:txBody>
      </p:sp>
      <p:sp>
        <p:nvSpPr>
          <p:cNvPr id="14" name="Footer Placeholder 13"/>
          <p:cNvSpPr>
            <a:spLocks noGrp="1"/>
          </p:cNvSpPr>
          <p:nvPr>
            <p:ph type="ftr" sz="quarter" idx="16"/>
          </p:nvPr>
        </p:nvSpPr>
        <p:spPr/>
        <p:txBody>
          <a:bodyPr/>
          <a:lstStyle/>
          <a:p>
            <a:r>
              <a:rPr lang="en-US" smtClean="0"/>
              <a:t>Building Resilient Data Pipelines in Go </a:t>
            </a:r>
            <a:endParaRPr lang="en-US" dirty="0"/>
          </a:p>
        </p:txBody>
      </p:sp>
      <p:sp>
        <p:nvSpPr>
          <p:cNvPr id="15" name="Slide Number Placeholder 14"/>
          <p:cNvSpPr>
            <a:spLocks noGrp="1"/>
          </p:cNvSpPr>
          <p:nvPr>
            <p:ph type="sldNum" sz="quarter" idx="17"/>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22313069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300" y="1728788"/>
            <a:ext cx="11201400" cy="4338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CA" dirty="0"/>
          </a:p>
        </p:txBody>
      </p:sp>
      <p:sp>
        <p:nvSpPr>
          <p:cNvPr id="2" name="Date Placeholder 1"/>
          <p:cNvSpPr>
            <a:spLocks noGrp="1"/>
          </p:cNvSpPr>
          <p:nvPr>
            <p:ph type="dt" sz="half" idx="10"/>
          </p:nvPr>
        </p:nvSpPr>
        <p:spPr>
          <a:xfrm>
            <a:off x="4598624" y="6432462"/>
            <a:ext cx="1671207" cy="182880"/>
          </a:xfrm>
          <a:prstGeom prst="rect">
            <a:avLst/>
          </a:prstGeom>
        </p:spPr>
        <p:txBody>
          <a:bodyPr/>
          <a:lstStyle/>
          <a:p>
            <a:fld id="{F420E1D7-C749-1A49-9D7C-E1AC6F432F6B}" type="datetime3">
              <a:rPr lang="en-US" smtClean="0"/>
              <a:t>22 September 2018</a:t>
            </a:fld>
            <a:endParaRPr lang="en-CA" dirty="0"/>
          </a:p>
        </p:txBody>
      </p:sp>
      <p:sp>
        <p:nvSpPr>
          <p:cNvPr id="4" name="Footer Placeholder 3"/>
          <p:cNvSpPr>
            <a:spLocks noGrp="1"/>
          </p:cNvSpPr>
          <p:nvPr>
            <p:ph type="ftr" sz="quarter" idx="11"/>
          </p:nvPr>
        </p:nvSpPr>
        <p:spPr/>
        <p:txBody>
          <a:bodyPr/>
          <a:lstStyle/>
          <a:p>
            <a:r>
              <a:rPr lang="en-US" smtClean="0"/>
              <a:t>Building Resilient Data Pipelines in Go </a:t>
            </a:r>
            <a:endParaRPr lang="en-US" dirty="0"/>
          </a:p>
        </p:txBody>
      </p:sp>
      <p:sp>
        <p:nvSpPr>
          <p:cNvPr id="6" name="Slide Number Placeholder 5"/>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Title 1"/>
          <p:cNvSpPr>
            <a:spLocks noGrp="1"/>
          </p:cNvSpPr>
          <p:nvPr>
            <p:ph type="title" hasCustomPrompt="1"/>
          </p:nvPr>
        </p:nvSpPr>
        <p:spPr>
          <a:xfrm>
            <a:off x="495300" y="510063"/>
            <a:ext cx="11201400" cy="914400"/>
          </a:xfrm>
        </p:spPr>
        <p:txBody>
          <a:bodyPr/>
          <a:lstStyle>
            <a:lvl1pPr>
              <a:defRPr/>
            </a:lvl1pPr>
          </a:lstStyle>
          <a:p>
            <a:r>
              <a:rPr lang="en-US" dirty="0"/>
              <a:t>Picture with Caption</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98624" y="6432462"/>
            <a:ext cx="1671207" cy="182880"/>
          </a:xfrm>
          <a:prstGeom prst="rect">
            <a:avLst/>
          </a:prstGeom>
        </p:spPr>
        <p:txBody>
          <a:bodyPr/>
          <a:lstStyle/>
          <a:p>
            <a:fld id="{D90447C4-C4A4-2F45-9BED-A5F6CAB0366F}"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smtClean="0"/>
              <a:t>Building Resilient Data Pipelines in Go </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95300" y="510063"/>
            <a:ext cx="11201400" cy="914400"/>
          </a:xfrm>
        </p:spPr>
        <p:txBody>
          <a:bodyPr/>
          <a:lstStyle>
            <a:lvl1pPr>
              <a:defRPr/>
            </a:lvl1pPr>
          </a:lstStyle>
          <a:p>
            <a:r>
              <a:rPr lang="en-US" dirty="0"/>
              <a:t>Title Only</a:t>
            </a:r>
            <a:endParaRPr lang="en-CA" dirty="0"/>
          </a:p>
        </p:txBody>
      </p:sp>
    </p:spTree>
    <p:extLst>
      <p:ext uri="{BB962C8B-B14F-4D97-AF65-F5344CB8AC3E}">
        <p14:creationId xmlns:p14="http://schemas.microsoft.com/office/powerpoint/2010/main" val="709296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98624" y="6432462"/>
            <a:ext cx="1671207" cy="182880"/>
          </a:xfrm>
          <a:prstGeom prst="rect">
            <a:avLst/>
          </a:prstGeom>
        </p:spPr>
        <p:txBody>
          <a:bodyPr/>
          <a:lstStyle/>
          <a:p>
            <a:fld id="{674C97DE-025C-1A47-8CDA-E117F3ABA3A7}"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smtClean="0"/>
              <a:t>Building Resilient Data Pipelines in Go </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468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8" name="Content Placeholder 3"/>
          <p:cNvSpPr txBox="1">
            <a:spLocks/>
          </p:cNvSpPr>
          <p:nvPr userDrawn="1"/>
        </p:nvSpPr>
        <p:spPr>
          <a:xfrm>
            <a:off x="1166221" y="2718617"/>
            <a:ext cx="9856383" cy="1395412"/>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2800" kern="1200" spc="0" baseline="0">
                <a:solidFill>
                  <a:srgbClr val="63666A"/>
                </a:solidFill>
                <a:latin typeface="GE Inspira Sans" charset="0"/>
                <a:ea typeface="GE Inspira Sans" charset="0"/>
                <a:cs typeface="GE Inspira Sans" charset="0"/>
              </a:defRPr>
            </a:lvl1pPr>
            <a:lvl2pPr marL="203200" indent="-182563" algn="l" defTabSz="914400" rtl="0" eaLnBrk="1" latinLnBrk="0" hangingPunct="1">
              <a:lnSpc>
                <a:spcPct val="100000"/>
              </a:lnSpc>
              <a:spcBef>
                <a:spcPts val="1000"/>
              </a:spcBef>
              <a:buFont typeface="Arial" pitchFamily="34" charset="0"/>
              <a:buChar char="•"/>
              <a:defRPr sz="2000" kern="1200" spc="0">
                <a:solidFill>
                  <a:srgbClr val="63666A"/>
                </a:solidFill>
                <a:latin typeface="GE Inspira Sans" charset="0"/>
                <a:ea typeface="GE Inspira Sans" charset="0"/>
                <a:cs typeface="GE Inspira Sans" charset="0"/>
              </a:defRPr>
            </a:lvl2pPr>
            <a:lvl3pPr marL="400050" indent="-195263" algn="l" defTabSz="914400" rtl="0" eaLnBrk="1" latinLnBrk="0" hangingPunct="1">
              <a:lnSpc>
                <a:spcPct val="100000"/>
              </a:lnSpc>
              <a:spcBef>
                <a:spcPts val="800"/>
              </a:spcBef>
              <a:buFont typeface="GE Inspira Pitch" panose="020F0603030400020203" pitchFamily="34" charset="0"/>
              <a:buChar char="–"/>
              <a:defRPr sz="1800" kern="1200" spc="0">
                <a:solidFill>
                  <a:srgbClr val="63666A"/>
                </a:solidFill>
                <a:latin typeface="GE Inspira Sans" charset="0"/>
                <a:ea typeface="GE Inspira Sans" charset="0"/>
                <a:cs typeface="GE Inspira Sans" charset="0"/>
              </a:defRPr>
            </a:lvl3pPr>
            <a:lvl4pPr marL="555625" indent="-166688" algn="l" defTabSz="914400" rtl="0" eaLnBrk="1" latinLnBrk="0" hangingPunct="1">
              <a:lnSpc>
                <a:spcPct val="100000"/>
              </a:lnSpc>
              <a:spcBef>
                <a:spcPts val="600"/>
              </a:spcBef>
              <a:buFont typeface="Arial" pitchFamily="34" charset="0"/>
              <a:buChar char="•"/>
              <a:defRPr sz="1600" kern="1200" spc="0">
                <a:solidFill>
                  <a:srgbClr val="63666A"/>
                </a:solidFill>
                <a:latin typeface="GE Inspira Sans" charset="0"/>
                <a:ea typeface="GE Inspira Sans" charset="0"/>
                <a:cs typeface="GE Inspira Sans"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5EB8"/>
                </a:solidFill>
              </a:rPr>
              <a:t>Imagination at work</a:t>
            </a:r>
          </a:p>
        </p:txBody>
      </p:sp>
    </p:spTree>
    <p:extLst>
      <p:ext uri="{BB962C8B-B14F-4D97-AF65-F5344CB8AC3E}">
        <p14:creationId xmlns:p14="http://schemas.microsoft.com/office/powerpoint/2010/main" val="175341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5195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60320" y="585216"/>
            <a:ext cx="9136380" cy="1554480"/>
          </a:xfrm>
        </p:spPr>
        <p:txBody>
          <a:bodyPr vert="horz" lIns="0" tIns="0" rIns="0" bIns="0" rtlCol="0" anchor="t" anchorCtr="0">
            <a:noAutofit/>
          </a:bodyPr>
          <a:lstStyle>
            <a:lvl1pPr>
              <a:defRPr lang="en-CA" sz="4800" dirty="0"/>
            </a:lvl1pPr>
          </a:lstStyle>
          <a:p>
            <a:pPr lvl="0"/>
            <a:r>
              <a:rPr lang="en-US" dirty="0"/>
              <a:t>Title Slide 2 Layout</a:t>
            </a:r>
            <a:endParaRPr lang="en-CA" dirty="0"/>
          </a:p>
        </p:txBody>
      </p:sp>
      <p:sp>
        <p:nvSpPr>
          <p:cNvPr id="4" name="Date Placeholder 3"/>
          <p:cNvSpPr>
            <a:spLocks noGrp="1"/>
          </p:cNvSpPr>
          <p:nvPr>
            <p:ph type="dt" sz="half" idx="10"/>
          </p:nvPr>
        </p:nvSpPr>
        <p:spPr>
          <a:xfrm>
            <a:off x="2560320" y="2436879"/>
            <a:ext cx="3979927" cy="254013"/>
          </a:xfrm>
          <a:prstGeom prst="rect">
            <a:avLst/>
          </a:prstGeom>
        </p:spPr>
        <p:txBody>
          <a:bodyPr vert="horz" lIns="0" tIns="0" rIns="0" bIns="0" rtlCol="0" anchor="t" anchorCtr="0">
            <a:noAutofit/>
          </a:bodyPr>
          <a:lstStyle>
            <a:lvl1pPr>
              <a:defRPr lang="en-US" sz="1400" b="1" smtClean="0"/>
            </a:lvl1pPr>
          </a:lstStyle>
          <a:p>
            <a:fld id="{5177EBF2-2A00-E144-B947-798996C87D6E}" type="datetime3">
              <a:rPr lang="en-US" smtClean="0"/>
              <a:t>22 September 2018</a:t>
            </a:fld>
            <a:endParaRPr lang="en-US" dirty="0"/>
          </a:p>
        </p:txBody>
      </p:sp>
      <p:sp>
        <p:nvSpPr>
          <p:cNvPr id="3" name="TextBox 2"/>
          <p:cNvSpPr txBox="1"/>
          <p:nvPr/>
        </p:nvSpPr>
        <p:spPr>
          <a:xfrm>
            <a:off x="2560320" y="3018594"/>
            <a:ext cx="3826412" cy="1754968"/>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est.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a:t>
            </a:r>
            <a:endParaRPr lang="en-CA" dirty="0"/>
          </a:p>
        </p:txBody>
      </p:sp>
      <p:sp>
        <p:nvSpPr>
          <p:cNvPr id="7" name="TextBox 6"/>
          <p:cNvSpPr txBox="1"/>
          <p:nvPr/>
        </p:nvSpPr>
        <p:spPr>
          <a:xfrm>
            <a:off x="6739139" y="3018594"/>
            <a:ext cx="4846320" cy="2708434"/>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a:t>
            </a:r>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a:t>
            </a:r>
          </a:p>
          <a:p>
            <a:pPr lvl="1"/>
            <a:r>
              <a:rPr lang="en-CA" dirty="0"/>
              <a:t>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r>
              <a:rPr lang="en-CA" dirty="0" err="1"/>
              <a:t>comm</a:t>
            </a:r>
            <a:r>
              <a:rPr lang="en-CA" dirty="0"/>
              <a:t/>
            </a:r>
            <a:br>
              <a:rPr lang="en-CA" dirty="0"/>
            </a:br>
            <a:r>
              <a:rPr lang="en-CA" dirty="0" err="1"/>
              <a:t>odo</a:t>
            </a:r>
            <a:r>
              <a:rPr lang="en-CA" dirty="0"/>
              <a:t> </a:t>
            </a:r>
            <a:r>
              <a:rPr lang="en-CA" dirty="0" err="1"/>
              <a:t>consequat</a:t>
            </a:r>
            <a:r>
              <a:rPr lang="en-CA" dirty="0"/>
              <a:t>.</a:t>
            </a:r>
          </a:p>
          <a:p>
            <a:pPr lvl="1"/>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Duis </a:t>
            </a:r>
            <a:r>
              <a:rPr lang="en-CA" dirty="0" err="1"/>
              <a:t>autem</a:t>
            </a:r>
            <a:r>
              <a:rPr lang="en-CA" dirty="0"/>
              <a:t> </a:t>
            </a:r>
            <a:r>
              <a:rPr lang="en-CA" dirty="0" err="1"/>
              <a:t>vel</a:t>
            </a:r>
            <a:r>
              <a:rPr lang="en-CA" dirty="0"/>
              <a:t> </a:t>
            </a:r>
            <a:r>
              <a:rPr lang="en-CA" dirty="0" err="1"/>
              <a:t>eum</a:t>
            </a:r>
            <a:r>
              <a:rPr lang="en-CA" dirty="0"/>
              <a:t> </a:t>
            </a:r>
            <a:r>
              <a:rPr lang="en-CA" dirty="0" err="1"/>
              <a:t>iriure</a:t>
            </a:r>
            <a:r>
              <a:rPr lang="en-CA" dirty="0"/>
              <a:t> dolor in </a:t>
            </a:r>
            <a:r>
              <a:rPr lang="en-CA" dirty="0" err="1"/>
              <a:t>hendrerit</a:t>
            </a:r>
            <a:r>
              <a:rPr lang="en-CA" dirty="0"/>
              <a:t> in </a:t>
            </a:r>
            <a:r>
              <a:rPr lang="en-CA" dirty="0" err="1"/>
              <a:t>vulputate</a:t>
            </a:r>
            <a:r>
              <a:rPr lang="en-CA" dirty="0"/>
              <a:t> </a:t>
            </a:r>
            <a:r>
              <a:rPr lang="en-CA" dirty="0" err="1"/>
              <a:t>velit</a:t>
            </a:r>
            <a:r>
              <a:rPr lang="en-CA" dirty="0"/>
              <a:t> </a:t>
            </a:r>
            <a:r>
              <a:rPr lang="en-CA" dirty="0" err="1"/>
              <a:t>esse</a:t>
            </a:r>
            <a:r>
              <a:rPr lang="en-CA" dirty="0"/>
              <a:t> </a:t>
            </a:r>
            <a:r>
              <a:rPr lang="en-CA" dirty="0" err="1"/>
              <a:t>molestie</a:t>
            </a:r>
            <a:r>
              <a:rPr lang="en-CA" dirty="0"/>
              <a:t> </a:t>
            </a:r>
            <a:r>
              <a:rPr lang="en-CA" dirty="0" err="1"/>
              <a:t>consequat</a:t>
            </a:r>
            <a:r>
              <a:rPr lang="en-CA" dirty="0"/>
              <a:t>, </a:t>
            </a:r>
            <a:r>
              <a:rPr lang="en-CA" dirty="0" err="1"/>
              <a:t>vel</a:t>
            </a:r>
            <a:r>
              <a:rPr lang="en-CA" dirty="0"/>
              <a:t> </a:t>
            </a:r>
            <a:r>
              <a:rPr lang="en-CA" dirty="0" err="1"/>
              <a:t>illum</a:t>
            </a:r>
            <a:r>
              <a:rPr lang="en-CA" dirty="0"/>
              <a:t> </a:t>
            </a:r>
            <a:r>
              <a:rPr lang="en-CA" dirty="0" err="1"/>
              <a:t>dolore</a:t>
            </a:r>
            <a:r>
              <a:rPr lang="en-CA" dirty="0"/>
              <a:t> </a:t>
            </a:r>
            <a:r>
              <a:rPr lang="en-CA" dirty="0" err="1"/>
              <a:t>eu</a:t>
            </a:r>
            <a:r>
              <a:rPr lang="en-CA" dirty="0"/>
              <a:t> </a:t>
            </a:r>
            <a:r>
              <a:rPr lang="en-CA" dirty="0" err="1"/>
              <a:t>feugiat</a:t>
            </a:r>
            <a:r>
              <a:rPr lang="en-CA" dirty="0"/>
              <a:t> </a:t>
            </a:r>
            <a:r>
              <a:rPr lang="en-CA" dirty="0" err="1"/>
              <a:t>nulla</a:t>
            </a:r>
            <a:r>
              <a:rPr lang="en-CA" dirty="0"/>
              <a:t> </a:t>
            </a:r>
            <a:r>
              <a:rPr lang="en-CA" dirty="0" err="1"/>
              <a:t>facilisis</a:t>
            </a:r>
            <a:r>
              <a:rPr lang="en-CA" dirty="0"/>
              <a:t> at </a:t>
            </a:r>
            <a:r>
              <a:rPr lang="en-CA" dirty="0" err="1"/>
              <a:t>ver</a:t>
            </a:r>
            <a:r>
              <a:rPr lang="en-CA" dirty="0"/>
              <a:t> </a:t>
            </a:r>
            <a:r>
              <a:rPr lang="en-CA" dirty="0" err="1"/>
              <a:t>duis</a:t>
            </a:r>
            <a:r>
              <a:rPr lang="en-CA" dirty="0"/>
              <a:t> </a:t>
            </a:r>
            <a:r>
              <a:rPr lang="en-CA" dirty="0" err="1"/>
              <a:t>dolore</a:t>
            </a:r>
            <a:r>
              <a:rPr lang="en-CA" dirty="0"/>
              <a:t> </a:t>
            </a:r>
            <a:r>
              <a:rPr lang="en-CA" dirty="0" err="1"/>
              <a:t>te</a:t>
            </a:r>
            <a:r>
              <a:rPr lang="en-CA" dirty="0"/>
              <a:t> </a:t>
            </a:r>
            <a:r>
              <a:rPr lang="en-CA" dirty="0" err="1"/>
              <a:t>feugait</a:t>
            </a:r>
            <a:r>
              <a:rPr lang="en-CA" dirty="0"/>
              <a:t> </a:t>
            </a:r>
            <a:r>
              <a:rPr lang="en-CA" dirty="0" err="1"/>
              <a:t>nulla</a:t>
            </a:r>
            <a:r>
              <a:rPr lang="en-CA" dirty="0"/>
              <a:t> </a:t>
            </a:r>
            <a:r>
              <a:rPr lang="en-CA" dirty="0" err="1"/>
              <a:t>facilisi</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br>
              <a:rPr lang="en-CA" dirty="0"/>
            </a:br>
            <a:r>
              <a:rPr lang="en-CA" dirty="0" err="1"/>
              <a:t>commodo</a:t>
            </a:r>
            <a:r>
              <a:rPr lang="en-CA" dirty="0"/>
              <a:t> </a:t>
            </a:r>
            <a:r>
              <a:rPr lang="en-CA" dirty="0" err="1"/>
              <a:t>consequat</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sp>
        <p:nvSpPr>
          <p:cNvPr id="5" name="Freeform 5"/>
          <p:cNvSpPr>
            <a:spLocks noChangeAspect="1" noEditPoints="1"/>
          </p:cNvSpPr>
          <p:nvPr userDrawn="1"/>
        </p:nvSpPr>
        <p:spPr bwMode="black">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59981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4593" y="2375599"/>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906993" y="5265318"/>
            <a:ext cx="4467288" cy="254013"/>
          </a:xfrm>
          <a:prstGeom prst="rect">
            <a:avLst/>
          </a:prstGeom>
        </p:spPr>
        <p:txBody>
          <a:bodyPr/>
          <a:lstStyle>
            <a:lvl1pPr algn="l">
              <a:defRPr sz="1400" b="1">
                <a:solidFill>
                  <a:schemeClr val="accent2"/>
                </a:solidFill>
              </a:defRPr>
            </a:lvl1pPr>
          </a:lstStyle>
          <a:p>
            <a:r>
              <a:rPr lang="en-US" dirty="0" smtClean="0"/>
              <a:t>May 16</a:t>
            </a:r>
            <a:r>
              <a:rPr lang="en-US" baseline="30000" dirty="0" smtClean="0"/>
              <a:t>th</a:t>
            </a:r>
            <a:r>
              <a:rPr lang="en-US" dirty="0" smtClean="0"/>
              <a:t> 2018</a:t>
            </a:r>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userDrawn="1"/>
        </p:nvGrpSpPr>
        <p:grpSpPr>
          <a:xfrm>
            <a:off x="7431110" y="0"/>
            <a:ext cx="4760888" cy="6854571"/>
            <a:chOff x="7431110" y="0"/>
            <a:chExt cx="4760888" cy="6854571"/>
          </a:xfrm>
        </p:grpSpPr>
        <p:sp>
          <p:nvSpPr>
            <p:cNvPr id="3" name="Right Triangle 2"/>
            <p:cNvSpPr/>
            <p:nvPr userDrawn="1"/>
          </p:nvSpPr>
          <p:spPr>
            <a:xfrm flipH="1">
              <a:off x="7431110" y="689020"/>
              <a:ext cx="4757842" cy="6165551"/>
            </a:xfrm>
            <a:prstGeom prst="rtTriangl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userDrawn="1"/>
          </p:nvSpPr>
          <p:spPr>
            <a:xfrm flipH="1" flipV="1">
              <a:off x="9015209" y="0"/>
              <a:ext cx="3176789" cy="4134118"/>
            </a:xfrm>
            <a:prstGeom prst="rtTriangle">
              <a:avLst/>
            </a:prstGeom>
            <a:solidFill>
              <a:srgbClr val="3E9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flipH="1" flipV="1">
              <a:off x="10864023" y="689020"/>
              <a:ext cx="1324929" cy="3441134"/>
            </a:xfrm>
            <a:custGeom>
              <a:avLst/>
              <a:gdLst>
                <a:gd name="connsiteX0" fmla="*/ 0 w 1324929"/>
                <a:gd name="connsiteY0" fmla="*/ 3441134 h 3441134"/>
                <a:gd name="connsiteX1" fmla="*/ 0 w 1324929"/>
                <a:gd name="connsiteY1" fmla="*/ 0 h 3441134"/>
                <a:gd name="connsiteX2" fmla="*/ 1324929 w 1324929"/>
                <a:gd name="connsiteY2" fmla="*/ 1724197 h 3441134"/>
                <a:gd name="connsiteX3" fmla="*/ 0 w 1324929"/>
                <a:gd name="connsiteY3" fmla="*/ 3441134 h 3441134"/>
              </a:gdLst>
              <a:ahLst/>
              <a:cxnLst>
                <a:cxn ang="0">
                  <a:pos x="connsiteX0" y="connsiteY0"/>
                </a:cxn>
                <a:cxn ang="0">
                  <a:pos x="connsiteX1" y="connsiteY1"/>
                </a:cxn>
                <a:cxn ang="0">
                  <a:pos x="connsiteX2" y="connsiteY2"/>
                </a:cxn>
                <a:cxn ang="0">
                  <a:pos x="connsiteX3" y="connsiteY3"/>
                </a:cxn>
              </a:cxnLst>
              <a:rect l="l" t="t" r="r" b="b"/>
              <a:pathLst>
                <a:path w="1324929" h="3441134">
                  <a:moveTo>
                    <a:pt x="0" y="3441134"/>
                  </a:moveTo>
                  <a:lnTo>
                    <a:pt x="0" y="0"/>
                  </a:lnTo>
                  <a:lnTo>
                    <a:pt x="1324929" y="1724197"/>
                  </a:lnTo>
                  <a:lnTo>
                    <a:pt x="0" y="3441134"/>
                  </a:lnTo>
                  <a:close/>
                </a:path>
              </a:pathLst>
            </a:custGeom>
            <a:solidFill>
              <a:srgbClr val="0E6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593" y="6155740"/>
            <a:ext cx="1463040" cy="237980"/>
          </a:xfrm>
          <a:prstGeom prst="rect">
            <a:avLst/>
          </a:prstGeom>
        </p:spPr>
      </p:pic>
      <p:sp>
        <p:nvSpPr>
          <p:cNvPr id="7" name="Content Placeholder 6"/>
          <p:cNvSpPr>
            <a:spLocks noGrp="1"/>
          </p:cNvSpPr>
          <p:nvPr>
            <p:ph sz="quarter" idx="11"/>
          </p:nvPr>
        </p:nvSpPr>
        <p:spPr>
          <a:xfrm>
            <a:off x="906993" y="4130154"/>
            <a:ext cx="4467288" cy="1135163"/>
          </a:xfrm>
        </p:spPr>
        <p:txBody>
          <a:bodyPr/>
          <a:lstStyle/>
          <a:p>
            <a:pPr lvl="0"/>
            <a:endParaRPr lang="en-US" dirty="0"/>
          </a:p>
        </p:txBody>
      </p:sp>
    </p:spTree>
    <p:extLst>
      <p:ext uri="{BB962C8B-B14F-4D97-AF65-F5344CB8AC3E}">
        <p14:creationId xmlns:p14="http://schemas.microsoft.com/office/powerpoint/2010/main" val="2165259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Tree>
    <p:extLst>
      <p:ext uri="{BB962C8B-B14F-4D97-AF65-F5344CB8AC3E}">
        <p14:creationId xmlns:p14="http://schemas.microsoft.com/office/powerpoint/2010/main" val="2993041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54154" y="1049695"/>
            <a:ext cx="1554480" cy="5060950"/>
          </a:xfrm>
        </p:spPr>
        <p:txBody>
          <a:bodyPr/>
          <a:lstStyle>
            <a:lvl1pPr>
              <a:lnSpc>
                <a:spcPct val="100000"/>
              </a:lnSpc>
              <a:defRPr sz="1000" b="1">
                <a:solidFill>
                  <a:srgbClr val="3E92B7"/>
                </a:solidFill>
              </a:defRPr>
            </a:lvl1pPr>
            <a:lvl2pPr marL="0" indent="0">
              <a:lnSpc>
                <a:spcPct val="100000"/>
              </a:lnSpc>
              <a:spcBef>
                <a:spcPts val="0"/>
              </a:spcBef>
              <a:buNone/>
              <a:defRPr sz="1000"/>
            </a:lvl2pPr>
            <a:lvl3pPr marL="0" indent="0">
              <a:lnSpc>
                <a:spcPct val="100000"/>
              </a:lnSpc>
              <a:spcBef>
                <a:spcPts val="0"/>
              </a:spcBef>
              <a:spcAft>
                <a:spcPts val="300"/>
              </a:spcAft>
              <a:buNone/>
              <a:defRPr sz="700"/>
            </a:lvl3pPr>
            <a:lvl4pPr marL="0" indent="0">
              <a:lnSpc>
                <a:spcPct val="100000"/>
              </a:lnSpc>
              <a:spcBef>
                <a:spcPts val="0"/>
              </a:spcBef>
              <a:spcAft>
                <a:spcPts val="300"/>
              </a:spcAft>
              <a:buNone/>
              <a:defRPr sz="700"/>
            </a:lvl4pPr>
            <a:lvl5pPr marL="0" indent="0">
              <a:lnSpc>
                <a:spcPct val="100000"/>
              </a:lnSpc>
              <a:spcBef>
                <a:spcPts val="0"/>
              </a:spcBef>
              <a:spcAft>
                <a:spcPts val="300"/>
              </a:spcAft>
              <a:buNone/>
              <a:defRPr sz="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p:cNvSpPr>
            <a:spLocks noChangeAspect="1" noEditPoints="1"/>
          </p:cNvSpPr>
          <p:nvPr userDrawn="1"/>
        </p:nvSpPr>
        <p:spPr bwMode="gray">
          <a:xfrm>
            <a:off x="5384601" y="2717267"/>
            <a:ext cx="1424319" cy="1424319"/>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45200" y="5328957"/>
            <a:ext cx="2103120" cy="342098"/>
          </a:xfrm>
          <a:prstGeom prst="rect">
            <a:avLst/>
          </a:prstGeom>
        </p:spPr>
      </p:pic>
    </p:spTree>
    <p:extLst>
      <p:ext uri="{BB962C8B-B14F-4D97-AF65-F5344CB8AC3E}">
        <p14:creationId xmlns:p14="http://schemas.microsoft.com/office/powerpoint/2010/main" val="419952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redix Color Palett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err="1"/>
              <a:t>Predix</a:t>
            </a:r>
            <a:r>
              <a:rPr lang="en-US" dirty="0"/>
              <a:t> Color Palette</a:t>
            </a:r>
            <a:endParaRPr lang="en-CA" dirty="0"/>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
        <p:nvSpPr>
          <p:cNvPr id="9"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userDrawn="1"/>
        </p:nvSpPr>
        <p:spPr>
          <a:xfrm>
            <a:off x="7880309" y="4312246"/>
            <a:ext cx="578238" cy="5782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p:cNvSpPr txBox="1"/>
          <p:nvPr userDrawn="1"/>
        </p:nvSpPr>
        <p:spPr>
          <a:xfrm>
            <a:off x="7880308" y="4886293"/>
            <a:ext cx="578238" cy="243285"/>
          </a:xfrm>
          <a:prstGeom prst="rect">
            <a:avLst/>
          </a:prstGeom>
          <a:noFill/>
        </p:spPr>
        <p:txBody>
          <a:bodyPr wrap="none" lIns="0" tIns="73152" rIns="0" bIns="0" rtlCol="0">
            <a:noAutofit/>
          </a:bodyPr>
          <a:lstStyle/>
          <a:p>
            <a:pPr algn="ctr"/>
            <a:r>
              <a:rPr lang="en-US" sz="900"/>
              <a:t>Predix Black</a:t>
            </a:r>
          </a:p>
          <a:p>
            <a:pPr algn="ctr"/>
            <a:r>
              <a:rPr lang="en-US" sz="900"/>
              <a:t>0-0-0</a:t>
            </a:r>
            <a:endParaRPr lang="en-US" sz="900" dirty="0"/>
          </a:p>
        </p:txBody>
      </p:sp>
      <p:sp>
        <p:nvSpPr>
          <p:cNvPr id="16" name="Rectangle 15"/>
          <p:cNvSpPr/>
          <p:nvPr userDrawn="1"/>
        </p:nvSpPr>
        <p:spPr>
          <a:xfrm>
            <a:off x="3030094" y="4312246"/>
            <a:ext cx="578238" cy="578237"/>
          </a:xfrm>
          <a:prstGeom prst="rect">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p:cNvSpPr txBox="1"/>
          <p:nvPr userDrawn="1"/>
        </p:nvSpPr>
        <p:spPr>
          <a:xfrm>
            <a:off x="3030093"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Blue</a:t>
            </a:r>
          </a:p>
          <a:p>
            <a:pPr algn="ctr"/>
            <a:r>
              <a:rPr lang="en-US" sz="900" dirty="0"/>
              <a:t>58-180-212</a:t>
            </a:r>
          </a:p>
        </p:txBody>
      </p:sp>
      <p:sp>
        <p:nvSpPr>
          <p:cNvPr id="18" name="Rectangle 17"/>
          <p:cNvSpPr/>
          <p:nvPr userDrawn="1"/>
        </p:nvSpPr>
        <p:spPr>
          <a:xfrm>
            <a:off x="3034234" y="2314888"/>
            <a:ext cx="578238" cy="578238"/>
          </a:xfrm>
          <a:prstGeom prst="rect">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p:cNvSpPr/>
          <p:nvPr userDrawn="1"/>
        </p:nvSpPr>
        <p:spPr>
          <a:xfrm>
            <a:off x="4029381" y="2314888"/>
            <a:ext cx="578238" cy="578238"/>
          </a:xfrm>
          <a:prstGeom prst="rect">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p:cNvSpPr/>
          <p:nvPr userDrawn="1"/>
        </p:nvSpPr>
        <p:spPr>
          <a:xfrm>
            <a:off x="5031013" y="2314888"/>
            <a:ext cx="578238" cy="57823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p:cNvSpPr txBox="1"/>
          <p:nvPr userDrawn="1"/>
        </p:nvSpPr>
        <p:spPr>
          <a:xfrm>
            <a:off x="5031013" y="2881029"/>
            <a:ext cx="578238" cy="316271"/>
          </a:xfrm>
          <a:prstGeom prst="rect">
            <a:avLst/>
          </a:prstGeom>
          <a:noFill/>
        </p:spPr>
        <p:txBody>
          <a:bodyPr wrap="none" lIns="0" tIns="73152" rIns="0" bIns="0" rtlCol="0">
            <a:noAutofit/>
          </a:bodyPr>
          <a:lstStyle/>
          <a:p>
            <a:pPr algn="ctr"/>
            <a:r>
              <a:rPr lang="en-US" sz="900" dirty="0" err="1"/>
              <a:t>Predix</a:t>
            </a:r>
            <a:r>
              <a:rPr lang="en-US" sz="900" dirty="0"/>
              <a:t> White</a:t>
            </a:r>
          </a:p>
          <a:p>
            <a:pPr algn="ctr"/>
            <a:r>
              <a:rPr lang="en-US" sz="900" dirty="0"/>
              <a:t>255-255-255</a:t>
            </a:r>
          </a:p>
        </p:txBody>
      </p:sp>
      <p:sp>
        <p:nvSpPr>
          <p:cNvPr id="22" name="TextBox 21"/>
          <p:cNvSpPr txBox="1"/>
          <p:nvPr userDrawn="1"/>
        </p:nvSpPr>
        <p:spPr>
          <a:xfrm>
            <a:off x="4029381" y="2881029"/>
            <a:ext cx="578238" cy="316271"/>
          </a:xfrm>
          <a:prstGeom prst="rect">
            <a:avLst/>
          </a:prstGeom>
          <a:noFill/>
        </p:spPr>
        <p:txBody>
          <a:bodyPr wrap="none" lIns="0" tIns="73152" rIns="0" bIns="0" rtlCol="0">
            <a:noAutofit/>
          </a:bodyPr>
          <a:lstStyle/>
          <a:p>
            <a:pPr algn="ctr"/>
            <a:r>
              <a:rPr lang="en-US" sz="900" dirty="0" err="1"/>
              <a:t>Predix</a:t>
            </a:r>
            <a:r>
              <a:rPr lang="en-US" sz="900" dirty="0"/>
              <a:t> Blue</a:t>
            </a:r>
          </a:p>
          <a:p>
            <a:pPr algn="ctr"/>
            <a:r>
              <a:rPr lang="en-US" sz="900" dirty="0"/>
              <a:t>40-134-175</a:t>
            </a:r>
          </a:p>
        </p:txBody>
      </p:sp>
      <p:sp>
        <p:nvSpPr>
          <p:cNvPr id="23" name="TextBox 22"/>
          <p:cNvSpPr txBox="1"/>
          <p:nvPr userDrawn="1"/>
        </p:nvSpPr>
        <p:spPr>
          <a:xfrm>
            <a:off x="3034234" y="2881029"/>
            <a:ext cx="578238" cy="316271"/>
          </a:xfrm>
          <a:prstGeom prst="rect">
            <a:avLst/>
          </a:prstGeom>
          <a:noFill/>
        </p:spPr>
        <p:txBody>
          <a:bodyPr wrap="none" lIns="0" tIns="73152" rIns="0" bIns="0" rtlCol="0">
            <a:noAutofit/>
          </a:bodyPr>
          <a:lstStyle/>
          <a:p>
            <a:pPr algn="ctr"/>
            <a:r>
              <a:rPr lang="en-US" sz="900" dirty="0" err="1"/>
              <a:t>Predix</a:t>
            </a:r>
            <a:r>
              <a:rPr lang="en-US" sz="900" dirty="0"/>
              <a:t> Indigo</a:t>
            </a:r>
          </a:p>
          <a:p>
            <a:pPr algn="ctr"/>
            <a:r>
              <a:rPr lang="en-US" sz="900" dirty="0"/>
              <a:t>2-42-58</a:t>
            </a:r>
          </a:p>
        </p:txBody>
      </p:sp>
      <p:cxnSp>
        <p:nvCxnSpPr>
          <p:cNvPr id="24" name="Straight Connector 23"/>
          <p:cNvCxnSpPr>
            <a:cxnSpLocks/>
          </p:cNvCxnSpPr>
          <p:nvPr userDrawn="1"/>
        </p:nvCxnSpPr>
        <p:spPr>
          <a:xfrm>
            <a:off x="2977065" y="2081463"/>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2995901" y="1803524"/>
            <a:ext cx="3697383" cy="246221"/>
          </a:xfrm>
          <a:prstGeom prst="rect">
            <a:avLst/>
          </a:prstGeom>
          <a:noFill/>
        </p:spPr>
        <p:txBody>
          <a:bodyPr wrap="square" lIns="0" tIns="0" rIns="0" bIns="0" rtlCol="0">
            <a:spAutoFit/>
          </a:bodyPr>
          <a:lstStyle/>
          <a:p>
            <a:r>
              <a:rPr lang="en-US" sz="1600" b="1" dirty="0">
                <a:solidFill>
                  <a:schemeClr val="accent3"/>
                </a:solidFill>
              </a:rPr>
              <a:t>Primary Color Palette</a:t>
            </a:r>
          </a:p>
        </p:txBody>
      </p:sp>
      <p:cxnSp>
        <p:nvCxnSpPr>
          <p:cNvPr id="26" name="Straight Connector 25"/>
          <p:cNvCxnSpPr>
            <a:cxnSpLocks/>
          </p:cNvCxnSpPr>
          <p:nvPr userDrawn="1"/>
        </p:nvCxnSpPr>
        <p:spPr>
          <a:xfrm>
            <a:off x="2977065" y="4071757"/>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2995901" y="3765243"/>
            <a:ext cx="3697383" cy="246221"/>
          </a:xfrm>
          <a:prstGeom prst="rect">
            <a:avLst/>
          </a:prstGeom>
          <a:noFill/>
        </p:spPr>
        <p:txBody>
          <a:bodyPr wrap="square" lIns="0" tIns="0" rIns="0" bIns="0" rtlCol="0">
            <a:spAutoFit/>
          </a:bodyPr>
          <a:lstStyle/>
          <a:p>
            <a:r>
              <a:rPr lang="en-US" sz="1600" b="1" dirty="0">
                <a:solidFill>
                  <a:schemeClr val="accent3"/>
                </a:solidFill>
              </a:rPr>
              <a:t>Secondary Color Palette</a:t>
            </a:r>
          </a:p>
        </p:txBody>
      </p:sp>
      <p:sp>
        <p:nvSpPr>
          <p:cNvPr id="28" name="Rectangle 27"/>
          <p:cNvSpPr/>
          <p:nvPr userDrawn="1"/>
        </p:nvSpPr>
        <p:spPr>
          <a:xfrm>
            <a:off x="6949176" y="4312246"/>
            <a:ext cx="578238" cy="57823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userDrawn="1"/>
        </p:nvSpPr>
        <p:spPr>
          <a:xfrm>
            <a:off x="6949175"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Gray</a:t>
            </a:r>
          </a:p>
          <a:p>
            <a:pPr algn="ctr"/>
            <a:r>
              <a:rPr lang="en-US" sz="900" dirty="0"/>
              <a:t>221-221-221</a:t>
            </a:r>
          </a:p>
        </p:txBody>
      </p:sp>
      <p:sp>
        <p:nvSpPr>
          <p:cNvPr id="30" name="Rectangle 29"/>
          <p:cNvSpPr/>
          <p:nvPr userDrawn="1"/>
        </p:nvSpPr>
        <p:spPr>
          <a:xfrm>
            <a:off x="4026077" y="4312246"/>
            <a:ext cx="578238" cy="578237"/>
          </a:xfrm>
          <a:prstGeom prst="rect">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userDrawn="1"/>
        </p:nvSpPr>
        <p:spPr>
          <a:xfrm>
            <a:off x="4026076" y="4886293"/>
            <a:ext cx="578238" cy="243285"/>
          </a:xfrm>
          <a:prstGeom prst="rect">
            <a:avLst/>
          </a:prstGeom>
          <a:noFill/>
        </p:spPr>
        <p:txBody>
          <a:bodyPr wrap="none" lIns="0" tIns="73152" rIns="0" bIns="0" rtlCol="0">
            <a:noAutofit/>
          </a:bodyPr>
          <a:lstStyle/>
          <a:p>
            <a:pPr algn="ctr"/>
            <a:r>
              <a:rPr lang="en-US" sz="900" dirty="0" err="1"/>
              <a:t>Predix</a:t>
            </a:r>
            <a:r>
              <a:rPr lang="en-US" sz="900" dirty="0"/>
              <a:t> Fuchsia</a:t>
            </a:r>
          </a:p>
          <a:p>
            <a:pPr algn="ctr"/>
            <a:r>
              <a:rPr lang="en-US" sz="900" dirty="0"/>
              <a:t>182-0-141</a:t>
            </a:r>
          </a:p>
        </p:txBody>
      </p:sp>
      <p:sp>
        <p:nvSpPr>
          <p:cNvPr id="32" name="Rectangle 31"/>
          <p:cNvSpPr/>
          <p:nvPr userDrawn="1"/>
        </p:nvSpPr>
        <p:spPr>
          <a:xfrm>
            <a:off x="5022060" y="4312246"/>
            <a:ext cx="578238" cy="578237"/>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userDrawn="1"/>
        </p:nvSpPr>
        <p:spPr>
          <a:xfrm>
            <a:off x="5022059" y="4886293"/>
            <a:ext cx="578238" cy="243285"/>
          </a:xfrm>
          <a:prstGeom prst="rect">
            <a:avLst/>
          </a:prstGeom>
          <a:noFill/>
        </p:spPr>
        <p:txBody>
          <a:bodyPr wrap="none" lIns="0" tIns="73152" rIns="0" bIns="0" rtlCol="0">
            <a:noAutofit/>
          </a:bodyPr>
          <a:lstStyle/>
          <a:p>
            <a:pPr algn="ctr"/>
            <a:r>
              <a:rPr lang="en-US" sz="900" dirty="0" err="1"/>
              <a:t>Predix</a:t>
            </a:r>
            <a:r>
              <a:rPr lang="en-US" sz="900" dirty="0"/>
              <a:t> Orange</a:t>
            </a:r>
          </a:p>
          <a:p>
            <a:pPr algn="ctr"/>
            <a:r>
              <a:rPr lang="en-US" sz="900" dirty="0"/>
              <a:t>220-68-5</a:t>
            </a:r>
          </a:p>
        </p:txBody>
      </p:sp>
      <p:sp>
        <p:nvSpPr>
          <p:cNvPr id="34" name="Rectangle 33"/>
          <p:cNvSpPr/>
          <p:nvPr userDrawn="1"/>
        </p:nvSpPr>
        <p:spPr>
          <a:xfrm>
            <a:off x="6018043" y="4312246"/>
            <a:ext cx="578238" cy="57823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TextBox 34"/>
          <p:cNvSpPr txBox="1"/>
          <p:nvPr userDrawn="1"/>
        </p:nvSpPr>
        <p:spPr>
          <a:xfrm>
            <a:off x="6018042" y="4886293"/>
            <a:ext cx="578238" cy="243285"/>
          </a:xfrm>
          <a:prstGeom prst="rect">
            <a:avLst/>
          </a:prstGeom>
          <a:noFill/>
        </p:spPr>
        <p:txBody>
          <a:bodyPr wrap="none" lIns="0" tIns="73152" rIns="0" bIns="0" rtlCol="0">
            <a:noAutofit/>
          </a:bodyPr>
          <a:lstStyle/>
          <a:p>
            <a:pPr algn="ctr"/>
            <a:r>
              <a:rPr lang="en-US" sz="900" dirty="0" err="1"/>
              <a:t>Predix</a:t>
            </a:r>
            <a:r>
              <a:rPr lang="en-US" sz="900" dirty="0"/>
              <a:t> Dark Gray</a:t>
            </a:r>
          </a:p>
          <a:p>
            <a:pPr algn="ctr"/>
            <a:r>
              <a:rPr lang="en-US" sz="900" dirty="0"/>
              <a:t>89-89-89</a:t>
            </a:r>
          </a:p>
        </p:txBody>
      </p:sp>
      <p:sp>
        <p:nvSpPr>
          <p:cNvPr id="37" name="TextBox 36"/>
          <p:cNvSpPr txBox="1"/>
          <p:nvPr userDrawn="1"/>
        </p:nvSpPr>
        <p:spPr>
          <a:xfrm>
            <a:off x="8957468" y="1803098"/>
            <a:ext cx="1828800" cy="246221"/>
          </a:xfrm>
          <a:prstGeom prst="rect">
            <a:avLst/>
          </a:prstGeom>
          <a:noFill/>
        </p:spPr>
        <p:txBody>
          <a:bodyPr wrap="square" lIns="0" tIns="0" rIns="0" bIns="0" rtlCol="0">
            <a:spAutoFit/>
          </a:bodyPr>
          <a:lstStyle/>
          <a:p>
            <a:r>
              <a:rPr lang="en-US" sz="1600" b="1" dirty="0">
                <a:solidFill>
                  <a:schemeClr val="accent3"/>
                </a:solidFill>
              </a:rPr>
              <a:t>Color Usage Ratio</a:t>
            </a:r>
          </a:p>
        </p:txBody>
      </p:sp>
      <p:cxnSp>
        <p:nvCxnSpPr>
          <p:cNvPr id="38" name="Straight Connector 37"/>
          <p:cNvCxnSpPr>
            <a:cxnSpLocks/>
          </p:cNvCxnSpPr>
          <p:nvPr userDrawn="1"/>
        </p:nvCxnSpPr>
        <p:spPr>
          <a:xfrm>
            <a:off x="8957468" y="2081463"/>
            <a:ext cx="27432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userDrawn="1"/>
        </p:nvSpPr>
        <p:spPr>
          <a:xfrm>
            <a:off x="8957468" y="2314888"/>
            <a:ext cx="822960" cy="822960"/>
          </a:xfrm>
          <a:prstGeom prst="ellipse">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p:cNvSpPr>
            <a:spLocks noChangeAspect="1"/>
          </p:cNvSpPr>
          <p:nvPr userDrawn="1"/>
        </p:nvSpPr>
        <p:spPr>
          <a:xfrm>
            <a:off x="9917588" y="2314888"/>
            <a:ext cx="822960" cy="822960"/>
          </a:xfrm>
          <a:prstGeom prst="ellipse">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p:cNvSpPr>
            <a:spLocks noChangeAspect="1"/>
          </p:cNvSpPr>
          <p:nvPr userDrawn="1"/>
        </p:nvSpPr>
        <p:spPr>
          <a:xfrm>
            <a:off x="10877708" y="2314888"/>
            <a:ext cx="822960" cy="8229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p:cNvSpPr>
            <a:spLocks noChangeAspect="1"/>
          </p:cNvSpPr>
          <p:nvPr userDrawn="1"/>
        </p:nvSpPr>
        <p:spPr>
          <a:xfrm>
            <a:off x="9368948" y="3866017"/>
            <a:ext cx="411480" cy="411480"/>
          </a:xfrm>
          <a:prstGeom prst="ellips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Oval 42"/>
          <p:cNvSpPr>
            <a:spLocks noChangeAspect="1"/>
          </p:cNvSpPr>
          <p:nvPr userDrawn="1"/>
        </p:nvSpPr>
        <p:spPr>
          <a:xfrm>
            <a:off x="10123328" y="3866017"/>
            <a:ext cx="411480" cy="411480"/>
          </a:xfrm>
          <a:prstGeom prst="ellipse">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p:cNvSpPr>
            <a:spLocks noChangeAspect="1"/>
          </p:cNvSpPr>
          <p:nvPr userDrawn="1"/>
        </p:nvSpPr>
        <p:spPr>
          <a:xfrm>
            <a:off x="10877708" y="3866017"/>
            <a:ext cx="411480" cy="411480"/>
          </a:xfrm>
          <a:prstGeom prst="ellipse">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Oval 44"/>
          <p:cNvSpPr>
            <a:spLocks noChangeAspect="1"/>
          </p:cNvSpPr>
          <p:nvPr userDrawn="1"/>
        </p:nvSpPr>
        <p:spPr>
          <a:xfrm>
            <a:off x="9368948" y="4569415"/>
            <a:ext cx="411480" cy="41148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a:spLocks noChangeAspect="1"/>
          </p:cNvSpPr>
          <p:nvPr userDrawn="1"/>
        </p:nvSpPr>
        <p:spPr>
          <a:xfrm>
            <a:off x="10123328" y="4569415"/>
            <a:ext cx="411480" cy="411480"/>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a:spLocks noChangeAspect="1"/>
          </p:cNvSpPr>
          <p:nvPr userDrawn="1"/>
        </p:nvSpPr>
        <p:spPr>
          <a:xfrm>
            <a:off x="10877708" y="4569415"/>
            <a:ext cx="411480" cy="41148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 Placeholder 3"/>
          <p:cNvSpPr>
            <a:spLocks noGrp="1"/>
          </p:cNvSpPr>
          <p:nvPr>
            <p:ph type="body" sz="quarter" idx="10" hasCustomPrompt="1"/>
          </p:nvPr>
        </p:nvSpPr>
        <p:spPr>
          <a:xfrm>
            <a:off x="495300" y="1757363"/>
            <a:ext cx="2103120" cy="3644900"/>
          </a:xfrm>
        </p:spPr>
        <p:txBody>
          <a:bodyPr/>
          <a:lstStyle>
            <a:lvl1pPr marL="0" indent="0">
              <a:spcBef>
                <a:spcPts val="0"/>
              </a:spcBef>
              <a:buFont typeface="Arial" panose="020B0604020202020204" pitchFamily="34" charset="0"/>
              <a:buNone/>
              <a:defRPr sz="1200"/>
            </a:lvl1pPr>
            <a:lvl2pPr marL="0" indent="0">
              <a:spcBef>
                <a:spcPts val="1200"/>
              </a:spcBef>
              <a:buNone/>
              <a:defRPr sz="1200"/>
            </a:lvl2pPr>
            <a:lvl3pPr marL="0" indent="0">
              <a:spcBef>
                <a:spcPts val="1200"/>
              </a:spcBef>
              <a:buNone/>
              <a:defRPr sz="1200"/>
            </a:lvl3pPr>
            <a:lvl4pPr marL="0" indent="0">
              <a:spcBef>
                <a:spcPts val="1200"/>
              </a:spcBef>
              <a:buNone/>
              <a:defRPr sz="1200"/>
            </a:lvl4pPr>
            <a:lvl5pPr marL="0" indent="0">
              <a:spcBef>
                <a:spcPts val="1200"/>
              </a:spcBef>
              <a:buNone/>
              <a:defRPr sz="1200"/>
            </a:lvl5pPr>
          </a:lstStyle>
          <a:p>
            <a:r>
              <a:rPr lang="en-US" sz="1200" dirty="0"/>
              <a:t>Please follow GE’s Corporate PowerPoint for all basic elements and color use. Only in limited situations where </a:t>
            </a:r>
            <a:r>
              <a:rPr lang="en-US" sz="1200" dirty="0" err="1"/>
              <a:t>Predix</a:t>
            </a:r>
            <a:r>
              <a:rPr lang="en-US" sz="1200" dirty="0"/>
              <a:t> colors are needed, please refer to the color palette on the right.</a:t>
            </a:r>
            <a:br>
              <a:rPr lang="en-US" sz="1200" dirty="0"/>
            </a:br>
            <a:r>
              <a:rPr lang="en-US" sz="1200" dirty="0"/>
              <a:t/>
            </a:r>
            <a:br>
              <a:rPr lang="en-US" sz="1200" dirty="0"/>
            </a:br>
            <a:r>
              <a:rPr lang="en-US" sz="1200" dirty="0"/>
              <a:t>The </a:t>
            </a:r>
            <a:r>
              <a:rPr lang="en-US" sz="1200" dirty="0" err="1"/>
              <a:t>Predix</a:t>
            </a:r>
            <a:r>
              <a:rPr lang="en-US" sz="1200" dirty="0"/>
              <a:t> primary and secondary color palette can </a:t>
            </a:r>
            <a:br>
              <a:rPr lang="en-US" sz="1200" dirty="0"/>
            </a:br>
            <a:r>
              <a:rPr lang="en-US" sz="1200" dirty="0"/>
              <a:t>be used on fields of color, typography, graphic devices, icons, charts, graphics, and diagrams. The secondary palette should be used to support the primary palette and should not dominate the overall design. </a:t>
            </a:r>
            <a:r>
              <a:rPr lang="en-US" sz="1200" dirty="0" smtClean="0"/>
              <a:t/>
            </a:r>
            <a:br>
              <a:rPr lang="en-US" sz="1200" dirty="0" smtClean="0"/>
            </a:br>
            <a:r>
              <a:rPr lang="en-US" sz="1200" dirty="0" smtClean="0"/>
              <a:t>Use </a:t>
            </a:r>
            <a:r>
              <a:rPr lang="en-US" sz="1200" dirty="0"/>
              <a:t>the color usage </a:t>
            </a:r>
            <a:r>
              <a:rPr lang="en-US" sz="1200" dirty="0" smtClean="0"/>
              <a:t>ratio </a:t>
            </a:r>
            <a:br>
              <a:rPr lang="en-US" sz="1200" dirty="0" smtClean="0"/>
            </a:br>
            <a:r>
              <a:rPr lang="en-US" sz="1200" dirty="0" smtClean="0"/>
              <a:t>as </a:t>
            </a:r>
            <a:r>
              <a:rPr lang="en-US" sz="1200" dirty="0"/>
              <a:t>a guide.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671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028722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075678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877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1649413"/>
            <a:ext cx="9261449" cy="664797"/>
          </a:xfrm>
        </p:spPr>
        <p:txBody>
          <a:bodyPr wrap="square" anchor="t" anchorCtr="0">
            <a:spAutoFit/>
          </a:bodyPr>
          <a:lstStyle>
            <a:lvl1pPr>
              <a:lnSpc>
                <a:spcPct val="90000"/>
              </a:lnSpc>
              <a:defRPr sz="4800">
                <a:solidFill>
                  <a:schemeClr val="bg1"/>
                </a:solidFill>
              </a:defRPr>
            </a:lvl1pPr>
          </a:lstStyle>
          <a:p>
            <a:r>
              <a:rPr lang="en-US" dirty="0"/>
              <a:t>Section Title</a:t>
            </a:r>
            <a:endParaRPr lang="en-CA" dirty="0"/>
          </a:p>
        </p:txBody>
      </p:sp>
    </p:spTree>
    <p:extLst>
      <p:ext uri="{BB962C8B-B14F-4D97-AF65-F5344CB8AC3E}">
        <p14:creationId xmlns:p14="http://schemas.microsoft.com/office/powerpoint/2010/main" val="1485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No Rule">
    <p:spTree>
      <p:nvGrpSpPr>
        <p:cNvPr id="1" name=""/>
        <p:cNvGrpSpPr/>
        <p:nvPr/>
      </p:nvGrpSpPr>
      <p:grpSpPr>
        <a:xfrm>
          <a:off x="0" y="0"/>
          <a:ext cx="0" cy="0"/>
          <a:chOff x="0" y="0"/>
          <a:chExt cx="0" cy="0"/>
        </a:xfrm>
      </p:grpSpPr>
      <p:sp>
        <p:nvSpPr>
          <p:cNvPr id="19" name="Content Placeholder 6"/>
          <p:cNvSpPr>
            <a:spLocks noGrp="1"/>
          </p:cNvSpPr>
          <p:nvPr>
            <p:ph sz="quarter" idx="13"/>
          </p:nvPr>
        </p:nvSpPr>
        <p:spPr>
          <a:xfrm>
            <a:off x="495300" y="1602754"/>
            <a:ext cx="11201400" cy="4324756"/>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44519CD-D2F2-B34A-8281-F92E660F018C}" type="datetime3">
              <a:rPr lang="en-US" smtClean="0"/>
              <a:t>22 September 2018</a:t>
            </a:fld>
            <a:endParaRPr lang="en-CA" dirty="0"/>
          </a:p>
        </p:txBody>
      </p:sp>
      <p:sp>
        <p:nvSpPr>
          <p:cNvPr id="1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75287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3"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91707DEC-C0FA-914E-88AD-03CDF30F2FD7}" type="datetime3">
              <a:rPr lang="en-US" smtClean="0"/>
              <a:t>22 September 2018</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0663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4"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4" name="Content Placeholder 9"/>
          <p:cNvSpPr>
            <a:spLocks noGrp="1"/>
          </p:cNvSpPr>
          <p:nvPr>
            <p:ph sz="quarter" idx="13"/>
          </p:nvPr>
        </p:nvSpPr>
        <p:spPr>
          <a:xfrm>
            <a:off x="495300" y="2393244"/>
            <a:ext cx="5220880" cy="36783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5" name="Content Placeholder 11"/>
          <p:cNvSpPr>
            <a:spLocks noGrp="1"/>
          </p:cNvSpPr>
          <p:nvPr>
            <p:ph sz="quarter" idx="14"/>
          </p:nvPr>
        </p:nvSpPr>
        <p:spPr>
          <a:xfrm>
            <a:off x="6475820" y="2393244"/>
            <a:ext cx="5220880" cy="3678370"/>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26" name="Straight Connector 25"/>
          <p:cNvCxnSpPr>
            <a:cxnSpLocks/>
          </p:cNvCxnSpPr>
          <p:nvPr userDrawn="1"/>
        </p:nvCxnSpPr>
        <p:spPr>
          <a:xfrm>
            <a:off x="49530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647582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lvl1pPr>
          </a:lstStyle>
          <a:p>
            <a:pPr lvl="0">
              <a:lnSpc>
                <a:spcPct val="90000"/>
              </a:lnSpc>
              <a:spcBef>
                <a:spcPts val="0"/>
              </a:spcBef>
            </a:pPr>
            <a:r>
              <a:rPr lang="en-US" smtClean="0"/>
              <a:t>Click to edit Master text styles</a:t>
            </a:r>
          </a:p>
        </p:txBody>
      </p:sp>
      <p:sp>
        <p:nvSpPr>
          <p:cNvPr id="29"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lvl1pPr>
          </a:lstStyle>
          <a:p>
            <a:pPr lvl="0">
              <a:lnSpc>
                <a:spcPct val="90000"/>
              </a:lnSpc>
              <a:spcBef>
                <a:spcPts val="0"/>
              </a:spcBef>
            </a:pPr>
            <a:r>
              <a:rPr lang="en-US" smtClean="0"/>
              <a:t>Click to edit Master text styles</a:t>
            </a:r>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E01AAD4A-4EB2-5144-BAC4-EDA306B23CAC}" type="datetime3">
              <a:rPr lang="en-US" smtClean="0"/>
              <a:t>22 September 2018</a:t>
            </a:fld>
            <a:endParaRPr lang="en-CA" dirty="0"/>
          </a:p>
        </p:txBody>
      </p:sp>
      <p:sp>
        <p:nvSpPr>
          <p:cNvPr id="1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40044578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2.xml"/><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smtClean="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713"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690" r:id="rId23"/>
    <p:sldLayoutId id="2147483712" r:id="rId24"/>
    <p:sldLayoutId id="2147483694" r:id="rId25"/>
    <p:sldLayoutId id="2147483695" r:id="rId26"/>
    <p:sldLayoutId id="2147483696" r:id="rId27"/>
    <p:sldLayoutId id="2147483697" r:id="rId28"/>
    <p:sldLayoutId id="2147483698" r:id="rId29"/>
    <p:sldLayoutId id="2147483699" r:id="rId30"/>
  </p:sldLayoutIdLst>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12" userDrawn="1">
          <p15:clr>
            <a:srgbClr val="F26B43"/>
          </p15:clr>
        </p15:guide>
        <p15:guide id="3" pos="7368" userDrawn="1">
          <p15:clr>
            <a:srgbClr val="F26B43"/>
          </p15:clr>
        </p15:guide>
        <p15:guide id="4" orient="horz" pos="3840" userDrawn="1">
          <p15:clr>
            <a:srgbClr val="F26B43"/>
          </p15:clr>
        </p15:guide>
        <p15:guide id="5" orient="horz" pos="1128" userDrawn="1">
          <p15:clr>
            <a:srgbClr val="F26B43"/>
          </p15:clr>
        </p15:guide>
        <p15:guide id="6" orient="horz" pos="11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dirty="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323347"/>
      </p:ext>
    </p:extLst>
  </p:cSld>
  <p:clrMap bg1="lt1" tx1="dk1" bg2="lt2" tx2="dk2" accent1="accent1" accent2="accent2" accent3="accent3" accent4="accent4" accent5="accent5" accent6="accent6" hlink="hlink" folHlink="folHlink"/>
  <p:sldLayoutIdLst>
    <p:sldLayoutId id="2147483715" r:id="rId1"/>
    <p:sldLayoutId id="2147483722" r:id="rId2"/>
    <p:sldLayoutId id="2147483718" r:id="rId3"/>
    <p:sldLayoutId id="2147483723" r:id="rId4"/>
    <p:sldLayoutId id="2147483724" r:id="rId5"/>
    <p:sldLayoutId id="2147483725" r:id="rId6"/>
    <p:sldLayoutId id="2147483726" r:id="rId7"/>
  </p:sldLayoutIdLst>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12">
          <p15:clr>
            <a:srgbClr val="F26B43"/>
          </p15:clr>
        </p15:guide>
        <p15:guide id="3" pos="7368">
          <p15:clr>
            <a:srgbClr val="F26B43"/>
          </p15:clr>
        </p15:guide>
        <p15:guide id="4" orient="horz" pos="3840">
          <p15:clr>
            <a:srgbClr val="F26B43"/>
          </p15:clr>
        </p15:guide>
        <p15:guide id="5" orient="horz" pos="1128">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32.xml"/><Relationship Id="rId2" Type="http://schemas.openxmlformats.org/officeDocument/2006/relationships/image" Target="../media/image2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github.com/apache/kafka" TargetMode="External"/><Relationship Id="rId3"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sm/sarama-cluster" TargetMode="External"/><Relationship Id="rId4" Type="http://schemas.openxmlformats.org/officeDocument/2006/relationships/hyperlink" Target="https://github.com/confluentinc/confluent-kafka-go" TargetMode="External"/><Relationship Id="rId5" Type="http://schemas.openxmlformats.org/officeDocument/2006/relationships/hyperlink" Target="https://github.com/segmentio/kafka-go" TargetMode="External"/><Relationship Id="rId1" Type="http://schemas.openxmlformats.org/officeDocument/2006/relationships/slideLayout" Target="../slideLayouts/slideLayout32.xml"/><Relationship Id="rId2" Type="http://schemas.openxmlformats.org/officeDocument/2006/relationships/hyperlink" Target="https://github.com/Shopify/saram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github.com/apache/cassandra" TargetMode="External"/><Relationship Id="rId3" Type="http://schemas.openxmlformats.org/officeDocument/2006/relationships/image" Target="../media/image29.tiff"/></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cylladb/gocqlx" TargetMode="External"/><Relationship Id="rId4" Type="http://schemas.openxmlformats.org/officeDocument/2006/relationships/image" Target="../media/image29.tiff"/><Relationship Id="rId1" Type="http://schemas.openxmlformats.org/officeDocument/2006/relationships/slideLayout" Target="../slideLayouts/slideLayout32.xml"/><Relationship Id="rId2" Type="http://schemas.openxmlformats.org/officeDocument/2006/relationships/hyperlink" Target="https://github.com/gocql/gocq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30.tiff"/></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landing.google.com/sre/book/index.html" TargetMode="External"/><Relationship Id="rId3" Type="http://schemas.openxmlformats.org/officeDocument/2006/relationships/image" Target="../media/image4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4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44.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E4640-7EFA-4C7A-98FE-5C9B38B16364}"/>
              </a:ext>
            </a:extLst>
          </p:cNvPr>
          <p:cNvSpPr>
            <a:spLocks noGrp="1"/>
          </p:cNvSpPr>
          <p:nvPr>
            <p:ph type="ctrTitle"/>
          </p:nvPr>
        </p:nvSpPr>
        <p:spPr>
          <a:xfrm>
            <a:off x="754593" y="2375599"/>
            <a:ext cx="9137736" cy="1202488"/>
          </a:xfrm>
        </p:spPr>
        <p:txBody>
          <a:bodyPr/>
          <a:lstStyle/>
          <a:p>
            <a:r>
              <a:rPr lang="en-US" dirty="0"/>
              <a:t>Building Resilient Data Pipelines</a:t>
            </a:r>
            <a:br>
              <a:rPr lang="en-US" dirty="0"/>
            </a:br>
            <a:r>
              <a:rPr lang="en-US" sz="2400" dirty="0"/>
              <a:t>An introduction to </a:t>
            </a:r>
            <a:r>
              <a:rPr lang="en-US" sz="2400" dirty="0" smtClean="0"/>
              <a:t>Building Data Pipelines </a:t>
            </a:r>
            <a:r>
              <a:rPr lang="en-US" sz="2400" dirty="0"/>
              <a:t>in Go on Kubernetes</a:t>
            </a:r>
          </a:p>
        </p:txBody>
      </p:sp>
      <p:sp>
        <p:nvSpPr>
          <p:cNvPr id="7" name="Date Placeholder 2">
            <a:extLst>
              <a:ext uri="{FF2B5EF4-FFF2-40B4-BE49-F238E27FC236}">
                <a16:creationId xmlns="" xmlns:a16="http://schemas.microsoft.com/office/drawing/2014/main" id="{12A30D6D-CD97-4D47-95AF-93B0F3D918AC}"/>
              </a:ext>
            </a:extLst>
          </p:cNvPr>
          <p:cNvSpPr txBox="1">
            <a:spLocks/>
          </p:cNvSpPr>
          <p:nvPr/>
        </p:nvSpPr>
        <p:spPr>
          <a:xfrm>
            <a:off x="906993" y="3935895"/>
            <a:ext cx="4467288" cy="887896"/>
          </a:xfrm>
          <a:prstGeom prst="rect">
            <a:avLst/>
          </a:prstGeom>
        </p:spPr>
        <p:txBody>
          <a:bodyPr vert="horz" lIns="0" tIns="0" rIns="0" bIns="0" rtlCol="0" anchor="t" anchorCtr="0">
            <a:noAutofit/>
          </a:bodyPr>
          <a:lstStyle>
            <a:defPPr>
              <a:defRPr lang="en-US"/>
            </a:defPPr>
            <a:lvl1pPr marL="0" algn="l" defTabSz="914400" rtl="0" eaLnBrk="1" latinLnBrk="0" hangingPunct="1">
              <a:defRPr sz="140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Grant Griffiths</a:t>
            </a:r>
          </a:p>
          <a:p>
            <a:r>
              <a:rPr lang="en-US" dirty="0" smtClean="0"/>
              <a:t>Software Engineer</a:t>
            </a:r>
          </a:p>
          <a:p>
            <a:r>
              <a:rPr lang="en-US" dirty="0" smtClean="0"/>
              <a:t>Platform Cloud Engineering</a:t>
            </a:r>
          </a:p>
          <a:p>
            <a:r>
              <a:rPr lang="en-US" dirty="0" smtClean="0"/>
              <a:t>GE Digital </a:t>
            </a:r>
            <a:endParaRPr lang="en-CA" dirty="0"/>
          </a:p>
        </p:txBody>
      </p:sp>
    </p:spTree>
    <p:extLst>
      <p:ext uri="{BB962C8B-B14F-4D97-AF65-F5344CB8AC3E}">
        <p14:creationId xmlns:p14="http://schemas.microsoft.com/office/powerpoint/2010/main" val="195526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Internet of Things</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GE Assets produce a ton of useful data</a:t>
            </a:r>
          </a:p>
          <a:p>
            <a:pPr marL="457200" indent="-457200">
              <a:buFont typeface="Arial" charset="0"/>
              <a:buChar char="•"/>
            </a:pPr>
            <a:r>
              <a:rPr lang="en-US" dirty="0" smtClean="0"/>
              <a:t>Valuable for gaining insights into these assets</a:t>
            </a:r>
          </a:p>
          <a:p>
            <a:pPr marL="457200" indent="-457200">
              <a:buFont typeface="Arial" charset="0"/>
              <a:buChar char="•"/>
            </a:pPr>
            <a:r>
              <a:rPr lang="en-US" dirty="0" smtClean="0"/>
              <a:t>Asset Performance Management (APM)</a:t>
            </a:r>
          </a:p>
          <a:p>
            <a:pPr marL="457200" indent="-457200">
              <a:buFont typeface="Arial" charset="0"/>
              <a:buChar char="•"/>
            </a:pPr>
            <a:r>
              <a:rPr lang="en-US" dirty="0" smtClean="0">
                <a:solidFill>
                  <a:schemeClr val="tx1"/>
                </a:solidFill>
              </a:rPr>
              <a:t>Small percent increase in efficiency saves billions of dollars</a:t>
            </a:r>
          </a:p>
        </p:txBody>
      </p:sp>
      <p:sp>
        <p:nvSpPr>
          <p:cNvPr id="4" name="Slide Number Placeholder 3"/>
          <p:cNvSpPr>
            <a:spLocks noGrp="1"/>
          </p:cNvSpPr>
          <p:nvPr>
            <p:ph type="sldNum" sz="quarter" idx="4"/>
          </p:nvPr>
        </p:nvSpPr>
        <p:spPr/>
        <p:txBody>
          <a:bodyPr/>
          <a:lstStyle/>
          <a:p>
            <a:fld id="{00E6A5BD-C011-4A45-AA3A-201790FB7F2B}" type="slidenum">
              <a:rPr lang="en-CA" smtClean="0"/>
              <a:pPr/>
              <a:t>10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3492" y="4121361"/>
            <a:ext cx="3192684" cy="1813129"/>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3708" y="4121361"/>
            <a:ext cx="3232245" cy="1813129"/>
          </a:xfrm>
          <a:prstGeom prst="rect">
            <a:avLst/>
          </a:prstGeom>
        </p:spPr>
      </p:pic>
      <p:pic>
        <p:nvPicPr>
          <p:cNvPr id="14" name="Picture Placeholder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503485" y="4121361"/>
            <a:ext cx="3218787" cy="1813129"/>
          </a:xfrm>
          <a:prstGeom prst="rect">
            <a:avLst/>
          </a:prstGeom>
        </p:spPr>
      </p:pic>
    </p:spTree>
    <p:extLst>
      <p:ext uri="{BB962C8B-B14F-4D97-AF65-F5344CB8AC3E}">
        <p14:creationId xmlns:p14="http://schemas.microsoft.com/office/powerpoint/2010/main" val="899628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Predix</a:t>
            </a:r>
            <a:endParaRPr lang="en-US" dirty="0"/>
          </a:p>
        </p:txBody>
      </p:sp>
      <p:sp>
        <p:nvSpPr>
          <p:cNvPr id="3" name="Content Placeholder 2"/>
          <p:cNvSpPr>
            <a:spLocks noGrp="1"/>
          </p:cNvSpPr>
          <p:nvPr>
            <p:ph sz="quarter" idx="13"/>
          </p:nvPr>
        </p:nvSpPr>
        <p:spPr>
          <a:xfrm>
            <a:off x="495300" y="1783318"/>
            <a:ext cx="11201400" cy="4290059"/>
          </a:xfrm>
        </p:spPr>
        <p:txBody>
          <a:bodyPr/>
          <a:lstStyle/>
          <a:p>
            <a:pPr marL="457200" indent="-457200">
              <a:buFont typeface="Arial" charset="0"/>
              <a:buChar char="•"/>
            </a:pPr>
            <a:r>
              <a:rPr lang="en-US" dirty="0" smtClean="0"/>
              <a:t>Multi-cloud platform for the Industrial Internet of Things</a:t>
            </a:r>
          </a:p>
          <a:p>
            <a:pPr marL="457200" indent="-457200">
              <a:buFont typeface="Arial" charset="0"/>
              <a:buChar char="•"/>
            </a:pPr>
            <a:r>
              <a:rPr lang="en-US" dirty="0" smtClean="0"/>
              <a:t>Many services and applications optimized for industrial data</a:t>
            </a:r>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1" name="Picture 10"/>
          <p:cNvPicPr>
            <a:picLocks noChangeAspect="1"/>
          </p:cNvPicPr>
          <p:nvPr/>
        </p:nvPicPr>
        <p:blipFill>
          <a:blip r:embed="rId2"/>
          <a:stretch>
            <a:fillRect/>
          </a:stretch>
        </p:blipFill>
        <p:spPr>
          <a:xfrm>
            <a:off x="2686050" y="3790560"/>
            <a:ext cx="6819900" cy="1193800"/>
          </a:xfrm>
          <a:prstGeom prst="rect">
            <a:avLst/>
          </a:prstGeom>
        </p:spPr>
      </p:pic>
    </p:spTree>
    <p:extLst>
      <p:ext uri="{BB962C8B-B14F-4D97-AF65-F5344CB8AC3E}">
        <p14:creationId xmlns:p14="http://schemas.microsoft.com/office/powerpoint/2010/main" val="148388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Customers</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Schindler </a:t>
            </a:r>
          </a:p>
          <a:p>
            <a:pPr marL="457200" indent="-457200">
              <a:buFont typeface="Arial" charset="0"/>
              <a:buChar char="•"/>
            </a:pPr>
            <a:r>
              <a:rPr lang="en-US" dirty="0" smtClean="0"/>
              <a:t>Exelon </a:t>
            </a:r>
          </a:p>
          <a:p>
            <a:pPr marL="457200" indent="-457200">
              <a:buFont typeface="Arial" charset="0"/>
              <a:buChar char="•"/>
            </a:pPr>
            <a:r>
              <a:rPr lang="en-US" dirty="0" err="1" smtClean="0"/>
              <a:t>Rosneft</a:t>
            </a:r>
            <a:endParaRPr lang="en-US" dirty="0" smtClean="0"/>
          </a:p>
          <a:p>
            <a:pPr marL="457200" indent="-457200">
              <a:buFont typeface="Arial" charset="0"/>
              <a:buChar char="•"/>
            </a:pPr>
            <a:r>
              <a:rPr lang="en-US" dirty="0" smtClean="0"/>
              <a:t>BP</a:t>
            </a:r>
          </a:p>
          <a:p>
            <a:pPr marL="457200" indent="-457200">
              <a:buFont typeface="Arial" charset="0"/>
              <a:buChar char="•"/>
            </a:pPr>
            <a:r>
              <a:rPr lang="en-US" dirty="0" smtClean="0"/>
              <a:t>GE Power</a:t>
            </a:r>
          </a:p>
          <a:p>
            <a:pPr marL="457200" indent="-457200">
              <a:buFont typeface="Arial" charset="0"/>
              <a:buChar char="•"/>
            </a:pPr>
            <a:r>
              <a:rPr lang="en-US" dirty="0" smtClean="0"/>
              <a:t>GE Aviation</a:t>
            </a:r>
          </a:p>
          <a:p>
            <a:pPr marL="457200" indent="-457200">
              <a:buFont typeface="Arial" charset="0"/>
              <a:buChar char="•"/>
            </a:pPr>
            <a:r>
              <a:rPr lang="en-US" dirty="0" smtClean="0"/>
              <a:t>GE Renewables</a:t>
            </a:r>
          </a:p>
          <a:p>
            <a:pPr marL="457200" indent="-457200">
              <a:buFont typeface="Arial" charset="0"/>
              <a:buChar char="•"/>
            </a:pPr>
            <a:endParaRPr lang="en-US" dirty="0" smtClean="0"/>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12</a:t>
            </a:fld>
            <a:endParaRPr lang="en-CA" dirty="0"/>
          </a:p>
        </p:txBody>
      </p:sp>
      <p:sp>
        <p:nvSpPr>
          <p:cNvPr id="5" name="Footer Placeholder 4"/>
          <p:cNvSpPr>
            <a:spLocks noGrp="1"/>
          </p:cNvSpPr>
          <p:nvPr>
            <p:ph type="ftr" sz="quarter" idx="3"/>
          </p:nvPr>
        </p:nvSpPr>
        <p:spPr/>
        <p:txBody>
          <a:bodyPr/>
          <a:lstStyle/>
          <a:p>
            <a:r>
              <a:rPr lang="en-US" smtClean="0"/>
              <a:t>Building Resilient Data Pipelines in Go </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3379" y="1793081"/>
            <a:ext cx="2100197" cy="1632028"/>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9297" y="3500545"/>
            <a:ext cx="3108164" cy="687195"/>
          </a:xfrm>
          <a:prstGeom prst="rect">
            <a:avLst/>
          </a:prstGeom>
        </p:spPr>
      </p:pic>
      <p:pic>
        <p:nvPicPr>
          <p:cNvPr id="8" name="Picture 7"/>
          <p:cNvPicPr>
            <a:picLocks noChangeAspect="1"/>
          </p:cNvPicPr>
          <p:nvPr/>
        </p:nvPicPr>
        <p:blipFill>
          <a:blip r:embed="rId4"/>
          <a:stretch>
            <a:fillRect/>
          </a:stretch>
        </p:blipFill>
        <p:spPr>
          <a:xfrm>
            <a:off x="7996606" y="4529240"/>
            <a:ext cx="1749121" cy="1399297"/>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9130" y="2016983"/>
            <a:ext cx="1933960" cy="1184224"/>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27827" y="4556588"/>
            <a:ext cx="1371949" cy="1371949"/>
          </a:xfrm>
          <a:prstGeom prst="rect">
            <a:avLst/>
          </a:prstGeom>
        </p:spPr>
      </p:pic>
    </p:spTree>
    <p:extLst>
      <p:ext uri="{BB962C8B-B14F-4D97-AF65-F5344CB8AC3E}">
        <p14:creationId xmlns:p14="http://schemas.microsoft.com/office/powerpoint/2010/main" val="2050855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and Diagnostic Architecture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TextBox 7"/>
          <p:cNvSpPr txBox="1"/>
          <p:nvPr/>
        </p:nvSpPr>
        <p:spPr>
          <a:xfrm>
            <a:off x="6501008" y="3181611"/>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4" name="Rectangle 13"/>
          <p:cNvSpPr/>
          <p:nvPr/>
        </p:nvSpPr>
        <p:spPr>
          <a:xfrm>
            <a:off x="75834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Kafka</a:t>
            </a:r>
            <a:endParaRPr lang="en-US" dirty="0"/>
          </a:p>
        </p:txBody>
      </p:sp>
      <p:sp>
        <p:nvSpPr>
          <p:cNvPr id="15" name="Rectangle 14"/>
          <p:cNvSpPr/>
          <p:nvPr/>
        </p:nvSpPr>
        <p:spPr>
          <a:xfrm>
            <a:off x="4965785" y="4588806"/>
            <a:ext cx="2523473"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Pipeline (Java -&gt; Go)</a:t>
            </a:r>
            <a:endParaRPr lang="en-US" dirty="0"/>
          </a:p>
        </p:txBody>
      </p:sp>
      <p:sp>
        <p:nvSpPr>
          <p:cNvPr id="17" name="Rectangle 16"/>
          <p:cNvSpPr/>
          <p:nvPr/>
        </p:nvSpPr>
        <p:spPr>
          <a:xfrm>
            <a:off x="9315186" y="2179527"/>
            <a:ext cx="2239549"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Query App</a:t>
            </a:r>
            <a:endParaRPr lang="en-US" dirty="0"/>
          </a:p>
        </p:txBody>
      </p:sp>
      <p:sp>
        <p:nvSpPr>
          <p:cNvPr id="18" name="Rectangle 17"/>
          <p:cNvSpPr/>
          <p:nvPr/>
        </p:nvSpPr>
        <p:spPr>
          <a:xfrm>
            <a:off x="9315186"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Query Service (Java)</a:t>
            </a:r>
            <a:endParaRPr lang="en-US" dirty="0"/>
          </a:p>
        </p:txBody>
      </p:sp>
      <p:sp>
        <p:nvSpPr>
          <p:cNvPr id="19" name="Rectangle 18"/>
          <p:cNvSpPr/>
          <p:nvPr/>
        </p:nvSpPr>
        <p:spPr>
          <a:xfrm>
            <a:off x="917322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Cassandra</a:t>
            </a:r>
            <a:endParaRPr lang="en-US" dirty="0"/>
          </a:p>
        </p:txBody>
      </p:sp>
      <p:cxnSp>
        <p:nvCxnSpPr>
          <p:cNvPr id="25" name="Straight Arrow Connector 24"/>
          <p:cNvCxnSpPr>
            <a:stCxn id="15" idx="3"/>
            <a:endCxn id="19" idx="1"/>
          </p:cNvCxnSpPr>
          <p:nvPr/>
        </p:nvCxnSpPr>
        <p:spPr>
          <a:xfrm>
            <a:off x="7489258" y="5020955"/>
            <a:ext cx="1683967"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a:off x="3281818" y="5020955"/>
            <a:ext cx="1683967" cy="0"/>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434961" y="2860790"/>
            <a:ext cx="0"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518257" y="2179527"/>
            <a:ext cx="3003643"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 device/Customer app</a:t>
            </a:r>
            <a:endParaRPr lang="en-US" dirty="0"/>
          </a:p>
        </p:txBody>
      </p:sp>
      <p:sp>
        <p:nvSpPr>
          <p:cNvPr id="48" name="Rectangle 47"/>
          <p:cNvSpPr/>
          <p:nvPr/>
        </p:nvSpPr>
        <p:spPr>
          <a:xfrm>
            <a:off x="900305"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Gateway (Go)</a:t>
            </a:r>
            <a:endParaRPr lang="en-US" dirty="0"/>
          </a:p>
        </p:txBody>
      </p:sp>
      <p:cxnSp>
        <p:nvCxnSpPr>
          <p:cNvPr id="50" name="Straight Arrow Connector 49"/>
          <p:cNvCxnSpPr>
            <a:stCxn id="44" idx="2"/>
            <a:endCxn id="48" idx="0"/>
          </p:cNvCxnSpPr>
          <p:nvPr/>
        </p:nvCxnSpPr>
        <p:spPr>
          <a:xfrm>
            <a:off x="2020079" y="2860790"/>
            <a:ext cx="1"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020080" y="3920647"/>
            <a:ext cx="2"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434961" y="3920647"/>
            <a:ext cx="1"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3753507" y="4697159"/>
            <a:ext cx="740587" cy="215444"/>
          </a:xfrm>
          <a:prstGeom prst="rect">
            <a:avLst/>
          </a:prstGeom>
          <a:noFill/>
        </p:spPr>
        <p:txBody>
          <a:bodyPr wrap="none" lIns="0" tIns="0" rIns="0" bIns="0" rtlCol="0">
            <a:spAutoFit/>
          </a:bodyPr>
          <a:lstStyle/>
          <a:p>
            <a:r>
              <a:rPr lang="en-US" sz="1400" dirty="0" smtClean="0">
                <a:solidFill>
                  <a:schemeClr val="accent2"/>
                </a:solidFill>
              </a:rPr>
              <a:t>Subscribe</a:t>
            </a:r>
          </a:p>
        </p:txBody>
      </p:sp>
      <p:sp>
        <p:nvSpPr>
          <p:cNvPr id="65" name="TextBox 64"/>
          <p:cNvSpPr txBox="1"/>
          <p:nvPr/>
        </p:nvSpPr>
        <p:spPr>
          <a:xfrm>
            <a:off x="8116439" y="4697159"/>
            <a:ext cx="429605" cy="215444"/>
          </a:xfrm>
          <a:prstGeom prst="rect">
            <a:avLst/>
          </a:prstGeom>
          <a:noFill/>
        </p:spPr>
        <p:txBody>
          <a:bodyPr wrap="none" lIns="0" tIns="0" rIns="0" bIns="0" rtlCol="0">
            <a:spAutoFit/>
          </a:bodyPr>
          <a:lstStyle/>
          <a:p>
            <a:r>
              <a:rPr lang="en-US" sz="1400" dirty="0" smtClean="0">
                <a:solidFill>
                  <a:schemeClr val="accent2"/>
                </a:solidFill>
              </a:rPr>
              <a:t>Write</a:t>
            </a:r>
          </a:p>
        </p:txBody>
      </p:sp>
      <p:sp>
        <p:nvSpPr>
          <p:cNvPr id="68" name="TextBox 67"/>
          <p:cNvSpPr txBox="1"/>
          <p:nvPr/>
        </p:nvSpPr>
        <p:spPr>
          <a:xfrm>
            <a:off x="2141948" y="2999671"/>
            <a:ext cx="461665" cy="215444"/>
          </a:xfrm>
          <a:prstGeom prst="rect">
            <a:avLst/>
          </a:prstGeom>
          <a:noFill/>
        </p:spPr>
        <p:txBody>
          <a:bodyPr wrap="none" lIns="0" tIns="0" rIns="0" bIns="0" rtlCol="0">
            <a:spAutoFit/>
          </a:bodyPr>
          <a:lstStyle/>
          <a:p>
            <a:r>
              <a:rPr lang="en-US" sz="1400" dirty="0" smtClean="0">
                <a:solidFill>
                  <a:schemeClr val="accent2"/>
                </a:solidFill>
              </a:rPr>
              <a:t>Ingest</a:t>
            </a:r>
            <a:endParaRPr lang="en-US" dirty="0" smtClean="0">
              <a:solidFill>
                <a:schemeClr val="accent2"/>
              </a:solidFill>
            </a:endParaRPr>
          </a:p>
        </p:txBody>
      </p:sp>
      <p:sp>
        <p:nvSpPr>
          <p:cNvPr id="69" name="TextBox 68"/>
          <p:cNvSpPr txBox="1"/>
          <p:nvPr/>
        </p:nvSpPr>
        <p:spPr>
          <a:xfrm>
            <a:off x="2097866" y="4147004"/>
            <a:ext cx="549831" cy="215444"/>
          </a:xfrm>
          <a:prstGeom prst="rect">
            <a:avLst/>
          </a:prstGeom>
          <a:noFill/>
        </p:spPr>
        <p:txBody>
          <a:bodyPr wrap="none" lIns="0" tIns="0" rIns="0" bIns="0" rtlCol="0">
            <a:spAutoFit/>
          </a:bodyPr>
          <a:lstStyle/>
          <a:p>
            <a:r>
              <a:rPr lang="en-US" sz="1400" dirty="0" smtClean="0">
                <a:solidFill>
                  <a:schemeClr val="accent2"/>
                </a:solidFill>
              </a:rPr>
              <a:t>Publish</a:t>
            </a:r>
            <a:endParaRPr lang="en-US" dirty="0" smtClean="0">
              <a:solidFill>
                <a:schemeClr val="accent2"/>
              </a:solidFill>
            </a:endParaRPr>
          </a:p>
        </p:txBody>
      </p:sp>
      <p:sp>
        <p:nvSpPr>
          <p:cNvPr id="70" name="TextBox 69"/>
          <p:cNvSpPr txBox="1"/>
          <p:nvPr/>
        </p:nvSpPr>
        <p:spPr>
          <a:xfrm>
            <a:off x="10578911" y="3002839"/>
            <a:ext cx="726161" cy="215444"/>
          </a:xfrm>
          <a:prstGeom prst="rect">
            <a:avLst/>
          </a:prstGeom>
          <a:noFill/>
        </p:spPr>
        <p:txBody>
          <a:bodyPr wrap="none" lIns="0" tIns="0" rIns="0" bIns="0" rtlCol="0">
            <a:spAutoFit/>
          </a:bodyPr>
          <a:lstStyle/>
          <a:p>
            <a:r>
              <a:rPr lang="en-US" sz="1400" dirty="0" smtClean="0">
                <a:solidFill>
                  <a:schemeClr val="accent2"/>
                </a:solidFill>
              </a:rPr>
              <a:t>HTTP </a:t>
            </a:r>
            <a:r>
              <a:rPr lang="en-US" sz="1400" dirty="0" err="1" smtClean="0">
                <a:solidFill>
                  <a:schemeClr val="accent2"/>
                </a:solidFill>
              </a:rPr>
              <a:t>Req</a:t>
            </a:r>
            <a:endParaRPr lang="en-US" sz="1400" dirty="0" smtClean="0">
              <a:solidFill>
                <a:schemeClr val="accent2"/>
              </a:solidFill>
            </a:endParaRPr>
          </a:p>
        </p:txBody>
      </p:sp>
      <p:sp>
        <p:nvSpPr>
          <p:cNvPr id="71" name="TextBox 70"/>
          <p:cNvSpPr txBox="1"/>
          <p:nvPr/>
        </p:nvSpPr>
        <p:spPr>
          <a:xfrm>
            <a:off x="10578911" y="4144713"/>
            <a:ext cx="678071" cy="215444"/>
          </a:xfrm>
          <a:prstGeom prst="rect">
            <a:avLst/>
          </a:prstGeom>
          <a:noFill/>
        </p:spPr>
        <p:txBody>
          <a:bodyPr wrap="none" lIns="0" tIns="0" rIns="0" bIns="0" rtlCol="0">
            <a:spAutoFit/>
          </a:bodyPr>
          <a:lstStyle/>
          <a:p>
            <a:r>
              <a:rPr lang="en-US" sz="1400" dirty="0" smtClean="0">
                <a:solidFill>
                  <a:schemeClr val="accent2"/>
                </a:solidFill>
              </a:rPr>
              <a:t>Query C*</a:t>
            </a:r>
          </a:p>
        </p:txBody>
      </p:sp>
    </p:spTree>
    <p:extLst>
      <p:ext uri="{BB962C8B-B14F-4D97-AF65-F5344CB8AC3E}">
        <p14:creationId xmlns:p14="http://schemas.microsoft.com/office/powerpoint/2010/main" val="18097915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 component (Java version) </a:t>
            </a:r>
            <a:endParaRPr lang="en-US" dirty="0"/>
          </a:p>
        </p:txBody>
      </p:sp>
      <p:sp>
        <p:nvSpPr>
          <p:cNvPr id="3" name="Content Placeholder 2"/>
          <p:cNvSpPr>
            <a:spLocks noGrp="1"/>
          </p:cNvSpPr>
          <p:nvPr>
            <p:ph sz="quarter" idx="13"/>
          </p:nvPr>
        </p:nvSpPr>
        <p:spPr/>
        <p:txBody>
          <a:bodyPr/>
          <a:lstStyle/>
          <a:p>
            <a:pPr marL="676656" lvl="1" indent="-457200">
              <a:buFont typeface="Arial" charset="0"/>
              <a:buChar char="•"/>
            </a:pPr>
            <a:r>
              <a:rPr lang="en-US" b="1" dirty="0" smtClean="0"/>
              <a:t>Stack: </a:t>
            </a:r>
          </a:p>
          <a:p>
            <a:pPr marL="919163" lvl="2" indent="-457200">
              <a:buFont typeface="Courier New" charset="0"/>
              <a:buChar char="o"/>
            </a:pPr>
            <a:r>
              <a:rPr lang="en-US" dirty="0" err="1" smtClean="0"/>
              <a:t>Stateful</a:t>
            </a:r>
            <a:r>
              <a:rPr lang="en-US" dirty="0" smtClean="0"/>
              <a:t> Java app</a:t>
            </a:r>
          </a:p>
          <a:p>
            <a:pPr marL="919163" lvl="2" indent="-457200">
              <a:buFont typeface="Courier New" charset="0"/>
              <a:buChar char="o"/>
            </a:pPr>
            <a:r>
              <a:rPr lang="en-US" dirty="0" smtClean="0"/>
              <a:t>Java and Apache Apex</a:t>
            </a:r>
            <a:endParaRPr lang="en-US" b="1" dirty="0" smtClean="0"/>
          </a:p>
          <a:p>
            <a:pPr marL="676656" lvl="1" indent="-457200">
              <a:buFont typeface="Arial" charset="0"/>
              <a:buChar char="•"/>
            </a:pPr>
            <a:r>
              <a:rPr lang="en-US" b="1" dirty="0" smtClean="0"/>
              <a:t>Largest deployment (out of several)</a:t>
            </a:r>
            <a:endParaRPr lang="en-US" dirty="0"/>
          </a:p>
          <a:p>
            <a:pPr marL="919163" lvl="2" indent="-457200">
              <a:buFont typeface="Courier New" charset="0"/>
              <a:buChar char="o"/>
            </a:pPr>
            <a:r>
              <a:rPr lang="en-US" dirty="0" smtClean="0"/>
              <a:t>150 Cassandra nodes</a:t>
            </a:r>
            <a:endParaRPr lang="en-US" dirty="0"/>
          </a:p>
          <a:p>
            <a:pPr marL="919163" lvl="2" indent="-457200">
              <a:buFont typeface="Courier New" charset="0"/>
              <a:buChar char="o"/>
            </a:pPr>
            <a:r>
              <a:rPr lang="en-US" dirty="0"/>
              <a:t>30 Kafka </a:t>
            </a:r>
            <a:r>
              <a:rPr lang="en-US" dirty="0" smtClean="0"/>
              <a:t>nodes</a:t>
            </a:r>
          </a:p>
          <a:p>
            <a:pPr marL="919163" lvl="2" indent="-457200">
              <a:buFont typeface="Courier New" charset="0"/>
              <a:buChar char="o"/>
            </a:pPr>
            <a:r>
              <a:rPr lang="en-US" dirty="0" smtClean="0"/>
              <a:t>144 Apache Apex containers</a:t>
            </a:r>
            <a:endParaRPr lang="en-US" b="1" dirty="0" smtClean="0"/>
          </a:p>
          <a:p>
            <a:pPr marL="676656" lvl="1" indent="-457200">
              <a:buFont typeface="Arial" charset="0"/>
              <a:buChar char="•"/>
            </a:pPr>
            <a:r>
              <a:rPr lang="en-US" b="1" dirty="0" smtClean="0"/>
              <a:t>Results: </a:t>
            </a:r>
            <a:endParaRPr lang="en-US" b="1" dirty="0"/>
          </a:p>
          <a:p>
            <a:pPr marL="919163" lvl="2" indent="-457200">
              <a:buFont typeface="Courier New" charset="0"/>
              <a:buChar char="o"/>
            </a:pPr>
            <a:r>
              <a:rPr lang="en-US" dirty="0" smtClean="0"/>
              <a:t>900,000 C* writes/second (peak</a:t>
            </a:r>
            <a:r>
              <a:rPr lang="en-US" dirty="0"/>
              <a:t>)</a:t>
            </a: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9861" y="1916481"/>
            <a:ext cx="3444658" cy="3444658"/>
          </a:xfrm>
          <a:prstGeom prst="rect">
            <a:avLst/>
          </a:prstGeom>
        </p:spPr>
      </p:pic>
      <p:sp>
        <p:nvSpPr>
          <p:cNvPr id="8" name="TextBox 7"/>
          <p:cNvSpPr txBox="1"/>
          <p:nvPr/>
        </p:nvSpPr>
        <p:spPr>
          <a:xfrm>
            <a:off x="6501008" y="3181611"/>
            <a:ext cx="65" cy="276999"/>
          </a:xfrm>
          <a:prstGeom prst="rect">
            <a:avLst/>
          </a:prstGeom>
          <a:noFill/>
        </p:spPr>
        <p:txBody>
          <a:bodyPr wrap="none" lIns="0" tIns="0" rIns="0" bIns="0" rtlCol="0">
            <a:spAutoFit/>
          </a:bodyPr>
          <a:lstStyle/>
          <a:p>
            <a:endParaRPr lang="en-US" dirty="0" smtClean="0">
              <a:solidFill>
                <a:schemeClr val="accent2"/>
              </a:solidFill>
            </a:endParaRPr>
          </a:p>
        </p:txBody>
      </p:sp>
    </p:spTree>
    <p:extLst>
      <p:ext uri="{BB962C8B-B14F-4D97-AF65-F5344CB8AC3E}">
        <p14:creationId xmlns:p14="http://schemas.microsoft.com/office/powerpoint/2010/main" val="1303461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 component (Go version)</a:t>
            </a:r>
            <a:endParaRPr lang="en-US" dirty="0"/>
          </a:p>
        </p:txBody>
      </p:sp>
      <p:sp>
        <p:nvSpPr>
          <p:cNvPr id="3" name="Content Placeholder 2"/>
          <p:cNvSpPr>
            <a:spLocks noGrp="1"/>
          </p:cNvSpPr>
          <p:nvPr>
            <p:ph sz="quarter" idx="13"/>
          </p:nvPr>
        </p:nvSpPr>
        <p:spPr>
          <a:xfrm>
            <a:off x="495300" y="1818133"/>
            <a:ext cx="11201400" cy="4290059"/>
          </a:xfrm>
        </p:spPr>
        <p:txBody>
          <a:bodyPr/>
          <a:lstStyle/>
          <a:p>
            <a:pPr marL="676656" lvl="1" indent="-457200">
              <a:buFont typeface="Arial" charset="0"/>
              <a:buChar char="•"/>
            </a:pPr>
            <a:r>
              <a:rPr lang="en-US" b="1" dirty="0" smtClean="0"/>
              <a:t>Stack</a:t>
            </a:r>
            <a:r>
              <a:rPr lang="en-US" b="1" dirty="0"/>
              <a:t>: </a:t>
            </a:r>
            <a:endParaRPr lang="en-US" b="1" dirty="0" smtClean="0"/>
          </a:p>
          <a:p>
            <a:pPr marL="919163" lvl="2" indent="-457200">
              <a:buFont typeface="Courier New" charset="0"/>
              <a:buChar char="o"/>
            </a:pPr>
            <a:r>
              <a:rPr lang="en-US" dirty="0" smtClean="0"/>
              <a:t>Stateless Go app</a:t>
            </a:r>
          </a:p>
          <a:p>
            <a:pPr marL="919163" lvl="2" indent="-457200">
              <a:buFont typeface="Courier New" charset="0"/>
              <a:buChar char="o"/>
            </a:pPr>
            <a:r>
              <a:rPr lang="en-US" dirty="0"/>
              <a:t>Kubernetes </a:t>
            </a:r>
            <a:r>
              <a:rPr lang="en-US" dirty="0" smtClean="0"/>
              <a:t>&amp; Cloud Foundry (prod environment specific)</a:t>
            </a:r>
          </a:p>
          <a:p>
            <a:pPr marL="676656" lvl="1" indent="-457200">
              <a:buFont typeface="Arial" charset="0"/>
              <a:buChar char="•"/>
            </a:pPr>
            <a:r>
              <a:rPr lang="en-US" b="1" dirty="0" smtClean="0"/>
              <a:t>Prod Configuration:</a:t>
            </a:r>
            <a:endParaRPr lang="en-US" b="1" dirty="0"/>
          </a:p>
          <a:p>
            <a:pPr marL="919163" lvl="2" indent="-457200">
              <a:buFont typeface="Courier New" charset="0"/>
              <a:buChar char="o"/>
            </a:pPr>
            <a:r>
              <a:rPr lang="en-US" dirty="0"/>
              <a:t>Cloud Foundry </a:t>
            </a:r>
            <a:r>
              <a:rPr lang="en-US" dirty="0" smtClean="0"/>
              <a:t>application</a:t>
            </a:r>
          </a:p>
          <a:p>
            <a:pPr marL="919163" lvl="2" indent="-457200">
              <a:buFont typeface="Courier New" charset="0"/>
              <a:buChar char="o"/>
            </a:pPr>
            <a:r>
              <a:rPr lang="en-US" dirty="0" smtClean="0"/>
              <a:t>8+ instances</a:t>
            </a:r>
          </a:p>
          <a:p>
            <a:pPr marL="676656" lvl="1" indent="-457200">
              <a:buFont typeface="Arial" charset="0"/>
              <a:buChar char="•"/>
            </a:pPr>
            <a:r>
              <a:rPr lang="en-US" b="1" dirty="0" smtClean="0"/>
              <a:t>Results</a:t>
            </a:r>
            <a:r>
              <a:rPr lang="en-US" b="1" dirty="0"/>
              <a:t>: </a:t>
            </a:r>
          </a:p>
          <a:p>
            <a:pPr marL="919163" lvl="2" indent="-457200">
              <a:buFont typeface="Courier New" charset="0"/>
              <a:buChar char="o"/>
            </a:pPr>
            <a:r>
              <a:rPr lang="en-US" dirty="0"/>
              <a:t>Similar performance at lower </a:t>
            </a:r>
            <a:r>
              <a:rPr lang="en-US" dirty="0" smtClean="0"/>
              <a:t>scale (smaller dedicated cluster)</a:t>
            </a:r>
          </a:p>
          <a:p>
            <a:pPr marL="919163" lvl="2" indent="-457200">
              <a:buFont typeface="Courier New" charset="0"/>
              <a:buChar char="o"/>
            </a:pPr>
            <a:r>
              <a:rPr lang="en-US" dirty="0" smtClean="0"/>
              <a:t>Pushing to multiple other dedicated environments soon!</a:t>
            </a:r>
          </a:p>
        </p:txBody>
      </p:sp>
      <p:sp>
        <p:nvSpPr>
          <p:cNvPr id="4" name="Slide Number Placeholder 3"/>
          <p:cNvSpPr>
            <a:spLocks noGrp="1"/>
          </p:cNvSpPr>
          <p:nvPr>
            <p:ph type="sldNum" sz="quarter" idx="4"/>
          </p:nvPr>
        </p:nvSpPr>
        <p:spPr/>
        <p:txBody>
          <a:bodyPr/>
          <a:lstStyle/>
          <a:p>
            <a:fld id="{00E6A5BD-C011-4A45-AA3A-201790FB7F2B}" type="slidenum">
              <a:rPr lang="en-CA" smtClean="0"/>
              <a:pPr/>
              <a:t>15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6700" y="1960506"/>
            <a:ext cx="4027327" cy="2383814"/>
          </a:xfrm>
          <a:prstGeom prst="rect">
            <a:avLst/>
          </a:prstGeom>
        </p:spPr>
      </p:pic>
    </p:spTree>
    <p:extLst>
      <p:ext uri="{BB962C8B-B14F-4D97-AF65-F5344CB8AC3E}">
        <p14:creationId xmlns:p14="http://schemas.microsoft.com/office/powerpoint/2010/main" val="1370880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59937"/>
            <a:ext cx="11201400" cy="914400"/>
          </a:xfrm>
        </p:spPr>
        <p:txBody>
          <a:bodyPr/>
          <a:lstStyle/>
          <a:p>
            <a:r>
              <a:rPr lang="en-US" dirty="0"/>
              <a:t>Rewrite motivations</a:t>
            </a:r>
            <a:br>
              <a:rPr lang="en-US" dirty="0"/>
            </a:br>
            <a:endParaRPr lang="en-US" dirty="0"/>
          </a:p>
        </p:txBody>
      </p:sp>
      <p:sp>
        <p:nvSpPr>
          <p:cNvPr id="3" name="Content Placeholder 2"/>
          <p:cNvSpPr>
            <a:spLocks noGrp="1"/>
          </p:cNvSpPr>
          <p:nvPr>
            <p:ph sz="quarter" idx="13"/>
          </p:nvPr>
        </p:nvSpPr>
        <p:spPr>
          <a:xfrm>
            <a:off x="3706586" y="1793081"/>
            <a:ext cx="7990114" cy="4290059"/>
          </a:xfrm>
        </p:spPr>
        <p:txBody>
          <a:bodyPr/>
          <a:lstStyle/>
          <a:p>
            <a:pPr marL="457200" indent="-457200">
              <a:buFont typeface="Arial" charset="0"/>
              <a:buChar char="•"/>
            </a:pPr>
            <a:r>
              <a:rPr lang="en-US" dirty="0" smtClean="0"/>
              <a:t>Change in service vision/purpose</a:t>
            </a:r>
          </a:p>
          <a:p>
            <a:pPr marL="919163" lvl="2" indent="-457200">
              <a:buFont typeface="Arial" charset="0"/>
              <a:buChar char="•"/>
            </a:pPr>
            <a:r>
              <a:rPr lang="en-US" dirty="0" smtClean="0"/>
              <a:t>Originally </a:t>
            </a:r>
            <a:r>
              <a:rPr lang="mr-IN" dirty="0" smtClean="0"/>
              <a:t>–</a:t>
            </a:r>
            <a:r>
              <a:rPr lang="en-US" dirty="0" smtClean="0"/>
              <a:t> wanted customer specific data models/parsing</a:t>
            </a:r>
          </a:p>
          <a:p>
            <a:pPr marL="919163" lvl="2" indent="-457200">
              <a:buFont typeface="Arial" charset="0"/>
              <a:buChar char="•"/>
            </a:pPr>
            <a:r>
              <a:rPr lang="en-US" dirty="0" smtClean="0"/>
              <a:t>Now </a:t>
            </a:r>
            <a:r>
              <a:rPr lang="mr-IN" dirty="0" smtClean="0"/>
              <a:t>–</a:t>
            </a:r>
            <a:r>
              <a:rPr lang="en-US" dirty="0" smtClean="0"/>
              <a:t> standard data model, parsing</a:t>
            </a:r>
          </a:p>
          <a:p>
            <a:pPr marL="457200" indent="-457200">
              <a:buFont typeface="Arial" charset="0"/>
              <a:buChar char="•"/>
            </a:pPr>
            <a:r>
              <a:rPr lang="en-US" dirty="0" smtClean="0"/>
              <a:t>Operational cost ($$$)</a:t>
            </a:r>
          </a:p>
          <a:p>
            <a:pPr marL="919163" lvl="2" indent="-457200">
              <a:buFont typeface="Arial" charset="0"/>
              <a:buChar char="•"/>
            </a:pPr>
            <a:r>
              <a:rPr lang="en-US" dirty="0" smtClean="0"/>
              <a:t>Managing a Hadoop cluster  </a:t>
            </a:r>
          </a:p>
          <a:p>
            <a:pPr marL="919163" lvl="2" indent="-457200">
              <a:buFont typeface="Arial" charset="0"/>
              <a:buChar char="•"/>
            </a:pPr>
            <a:r>
              <a:rPr lang="en-US" dirty="0" smtClean="0"/>
              <a:t>Resources </a:t>
            </a:r>
            <a:r>
              <a:rPr lang="en-US" dirty="0"/>
              <a:t>(</a:t>
            </a:r>
            <a:r>
              <a:rPr lang="en-US" dirty="0" smtClean="0"/>
              <a:t>RAM/CPU/Disk)</a:t>
            </a:r>
          </a:p>
          <a:p>
            <a:pPr marL="457200" indent="-457200">
              <a:buFont typeface="Arial" charset="0"/>
              <a:buChar char="•"/>
            </a:pPr>
            <a:r>
              <a:rPr lang="en-US" dirty="0" smtClean="0"/>
              <a:t>Moving towards Kubernetes</a:t>
            </a:r>
          </a:p>
          <a:p>
            <a:pPr marL="919163" lvl="2" indent="-457200">
              <a:buFont typeface="Arial" charset="0"/>
              <a:buChar char="•"/>
            </a:pPr>
            <a:r>
              <a:rPr lang="en-US" dirty="0" smtClean="0"/>
              <a:t>Simple Go </a:t>
            </a:r>
            <a:r>
              <a:rPr lang="en-US" dirty="0" err="1" smtClean="0"/>
              <a:t>microservice</a:t>
            </a:r>
            <a:endParaRPr lang="en-US" dirty="0" smtClean="0"/>
          </a:p>
          <a:p>
            <a:pPr marL="457200" indent="-457200">
              <a:buFont typeface="Arial" charset="0"/>
              <a:buChar char="•"/>
            </a:pPr>
            <a:r>
              <a:rPr lang="en-US" dirty="0" smtClean="0"/>
              <a:t>We love Go!</a:t>
            </a:r>
          </a:p>
          <a:p>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1773555"/>
            <a:ext cx="3072493" cy="4096657"/>
          </a:xfrm>
          <a:prstGeom prst="rect">
            <a:avLst/>
          </a:prstGeom>
        </p:spPr>
      </p:pic>
    </p:spTree>
    <p:extLst>
      <p:ext uri="{BB962C8B-B14F-4D97-AF65-F5344CB8AC3E}">
        <p14:creationId xmlns:p14="http://schemas.microsoft.com/office/powerpoint/2010/main" val="208591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b="1"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a:t>
            </a:r>
            <a:r>
              <a:rPr lang="en-US" dirty="0" smtClean="0"/>
              <a:t>takeaways</a:t>
            </a:r>
            <a:endParaRPr lang="en-US" dirty="0"/>
          </a:p>
        </p:txBody>
      </p:sp>
    </p:spTree>
    <p:extLst>
      <p:ext uri="{BB962C8B-B14F-4D97-AF65-F5344CB8AC3E}">
        <p14:creationId xmlns:p14="http://schemas.microsoft.com/office/powerpoint/2010/main" val="13622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Data Pipelines</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300" y="1783319"/>
            <a:ext cx="7508669" cy="1060000"/>
          </a:xfrm>
        </p:spPr>
        <p:txBody>
          <a:bodyPr/>
          <a:lstStyle/>
          <a:p>
            <a:pPr marL="457200" indent="-457200">
              <a:buFont typeface="Arial" charset="0"/>
              <a:buChar char="•"/>
            </a:pPr>
            <a:r>
              <a:rPr lang="en-US" dirty="0" smtClean="0"/>
              <a:t>Move data from one system to another</a:t>
            </a:r>
          </a:p>
          <a:p>
            <a:pPr marL="457200" indent="-457200">
              <a:buFont typeface="Arial" charset="0"/>
              <a:buChar char="•"/>
            </a:pPr>
            <a:r>
              <a:rPr lang="en-US" dirty="0" smtClean="0"/>
              <a:t>Performing transformations and business logic</a:t>
            </a:r>
          </a:p>
        </p:txBody>
      </p:sp>
      <p:sp>
        <p:nvSpPr>
          <p:cNvPr id="4" name="Slide Number Placeholder 3"/>
          <p:cNvSpPr>
            <a:spLocks noGrp="1"/>
          </p:cNvSpPr>
          <p:nvPr>
            <p:ph type="sldNum" sz="quarter" idx="4"/>
          </p:nvPr>
        </p:nvSpPr>
        <p:spPr/>
        <p:txBody>
          <a:bodyPr/>
          <a:lstStyle/>
          <a:p>
            <a:fld id="{00E6A5BD-C011-4A45-AA3A-201790FB7F2B}" type="slidenum">
              <a:rPr lang="en-CA" smtClean="0"/>
              <a:pPr/>
              <a:t>18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1254744" y="3318207"/>
            <a:ext cx="1474247"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8" name="Rectangle 7"/>
          <p:cNvSpPr/>
          <p:nvPr/>
        </p:nvSpPr>
        <p:spPr>
          <a:xfrm>
            <a:off x="1011424" y="4320945"/>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t>
            </a:r>
            <a:r>
              <a:rPr lang="en-US" dirty="0" err="1" smtClean="0"/>
              <a:t>Microservice</a:t>
            </a:r>
            <a:endParaRPr lang="en-US" dirty="0"/>
          </a:p>
        </p:txBody>
      </p:sp>
      <p:sp>
        <p:nvSpPr>
          <p:cNvPr id="9" name="Rectangle 8"/>
          <p:cNvSpPr/>
          <p:nvPr/>
        </p:nvSpPr>
        <p:spPr>
          <a:xfrm>
            <a:off x="1269202" y="5284631"/>
            <a:ext cx="1474247"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11" name="Straight Arrow Connector 10"/>
          <p:cNvCxnSpPr>
            <a:stCxn id="7" idx="2"/>
            <a:endCxn id="8" idx="0"/>
          </p:cNvCxnSpPr>
          <p:nvPr/>
        </p:nvCxnSpPr>
        <p:spPr>
          <a:xfrm flipH="1">
            <a:off x="1991867" y="3952097"/>
            <a:ext cx="1" cy="36884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a:off x="1991867" y="4911559"/>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p:cNvSpPr/>
          <p:nvPr/>
        </p:nvSpPr>
        <p:spPr>
          <a:xfrm>
            <a:off x="5024361" y="3294457"/>
            <a:ext cx="1960886"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16" name="Rectangle 15"/>
          <p:cNvSpPr/>
          <p:nvPr/>
        </p:nvSpPr>
        <p:spPr>
          <a:xfrm>
            <a:off x="5024361" y="5260881"/>
            <a:ext cx="1960886"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CockroachDB</a:t>
            </a:r>
            <a:endParaRPr lang="en-US" dirty="0"/>
          </a:p>
        </p:txBody>
      </p:sp>
      <p:cxnSp>
        <p:nvCxnSpPr>
          <p:cNvPr id="17" name="Straight Arrow Connector 16"/>
          <p:cNvCxnSpPr/>
          <p:nvPr/>
        </p:nvCxnSpPr>
        <p:spPr>
          <a:xfrm>
            <a:off x="6004805" y="3928347"/>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a:off x="5990346" y="4911559"/>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 name="Rectangle 22"/>
          <p:cNvSpPr/>
          <p:nvPr/>
        </p:nvSpPr>
        <p:spPr>
          <a:xfrm>
            <a:off x="5024361" y="4245292"/>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Storm</a:t>
            </a:r>
            <a:endParaRPr lang="en-US" dirty="0"/>
          </a:p>
        </p:txBody>
      </p:sp>
      <p:sp>
        <p:nvSpPr>
          <p:cNvPr id="29" name="Rectangle 28"/>
          <p:cNvSpPr/>
          <p:nvPr/>
        </p:nvSpPr>
        <p:spPr>
          <a:xfrm>
            <a:off x="7460573" y="4245292"/>
            <a:ext cx="1960885"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NATS</a:t>
            </a:r>
            <a:endParaRPr lang="en-US" dirty="0"/>
          </a:p>
        </p:txBody>
      </p:sp>
      <p:cxnSp>
        <p:nvCxnSpPr>
          <p:cNvPr id="30" name="Straight Arrow Connector 29"/>
          <p:cNvCxnSpPr>
            <a:stCxn id="23" idx="3"/>
            <a:endCxn id="29" idx="1"/>
          </p:cNvCxnSpPr>
          <p:nvPr/>
        </p:nvCxnSpPr>
        <p:spPr>
          <a:xfrm>
            <a:off x="6985247" y="4562237"/>
            <a:ext cx="475326"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p:cNvSpPr/>
          <p:nvPr/>
        </p:nvSpPr>
        <p:spPr>
          <a:xfrm>
            <a:off x="7460573" y="5260881"/>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t>
            </a:r>
            <a:r>
              <a:rPr lang="en-US" dirty="0" err="1" smtClean="0"/>
              <a:t>Microservice</a:t>
            </a:r>
            <a:endParaRPr lang="en-US" dirty="0"/>
          </a:p>
        </p:txBody>
      </p:sp>
      <p:cxnSp>
        <p:nvCxnSpPr>
          <p:cNvPr id="36" name="Straight Arrow Connector 35"/>
          <p:cNvCxnSpPr>
            <a:stCxn id="29" idx="2"/>
            <a:endCxn id="33" idx="0"/>
          </p:cNvCxnSpPr>
          <p:nvPr/>
        </p:nvCxnSpPr>
        <p:spPr>
          <a:xfrm>
            <a:off x="8441016" y="4879182"/>
            <a:ext cx="0" cy="38169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p:cNvSpPr/>
          <p:nvPr/>
        </p:nvSpPr>
        <p:spPr>
          <a:xfrm>
            <a:off x="9896785" y="5260881"/>
            <a:ext cx="1474247"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65" name="Straight Arrow Connector 64"/>
          <p:cNvCxnSpPr>
            <a:stCxn id="33" idx="3"/>
            <a:endCxn id="64" idx="1"/>
          </p:cNvCxnSpPr>
          <p:nvPr/>
        </p:nvCxnSpPr>
        <p:spPr>
          <a:xfrm>
            <a:off x="9421459" y="5577826"/>
            <a:ext cx="475326"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98124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b="1" dirty="0"/>
              <a:t>Data source: </a:t>
            </a:r>
            <a:r>
              <a:rPr lang="en-US" dirty="0" smtClean="0"/>
              <a:t>Apache Kafka</a:t>
            </a:r>
            <a:r>
              <a:rPr lang="en-US" dirty="0"/>
              <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300" y="1781206"/>
            <a:ext cx="7398794" cy="4290059"/>
          </a:xfrm>
        </p:spPr>
        <p:txBody>
          <a:bodyPr/>
          <a:lstStyle/>
          <a:p>
            <a:pPr marL="457200" indent="-457200">
              <a:buFont typeface="Arial" charset="0"/>
              <a:buChar char="•"/>
            </a:pPr>
            <a:r>
              <a:rPr lang="en-US" dirty="0" smtClean="0"/>
              <a:t>Publish/Subscribe messaging system</a:t>
            </a:r>
          </a:p>
          <a:p>
            <a:pPr marL="457200" indent="-457200">
              <a:buFont typeface="Arial" charset="0"/>
              <a:buChar char="•"/>
            </a:pPr>
            <a:r>
              <a:rPr lang="en-US" dirty="0" smtClean="0"/>
              <a:t>Parallelized with topic partitions</a:t>
            </a:r>
          </a:p>
          <a:p>
            <a:pPr marL="457200" indent="-457200">
              <a:buFont typeface="Arial" charset="0"/>
              <a:buChar char="•"/>
            </a:pPr>
            <a:r>
              <a:rPr lang="en-US" dirty="0" smtClean="0"/>
              <a:t>High throughput</a:t>
            </a:r>
          </a:p>
          <a:p>
            <a:pPr marL="457200" indent="-457200">
              <a:buFont typeface="Arial" charset="0"/>
              <a:buChar char="•"/>
            </a:pPr>
            <a:r>
              <a:rPr lang="en-US" dirty="0" smtClean="0"/>
              <a:t>Very widely used</a:t>
            </a:r>
          </a:p>
          <a:p>
            <a:pPr marL="457200" indent="-457200">
              <a:buFont typeface="Arial" charset="0"/>
              <a:buChar char="•"/>
            </a:pPr>
            <a:r>
              <a:rPr lang="en-US" dirty="0" smtClean="0"/>
              <a:t>Java, open source - </a:t>
            </a:r>
            <a:r>
              <a:rPr lang="en-US" dirty="0" smtClean="0">
                <a:hlinkClick r:id="rId2"/>
              </a:rPr>
              <a:t>github.com/apache/kafka</a:t>
            </a:r>
            <a:endParaRPr lang="en-US" dirty="0" smtClean="0"/>
          </a:p>
          <a:p>
            <a:r>
              <a:rPr lang="en-US" dirty="0"/>
              <a:t/>
            </a:r>
            <a:br>
              <a:rPr lang="en-US" dirty="0"/>
            </a:b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0901" y="2220593"/>
            <a:ext cx="2664949" cy="2901084"/>
          </a:xfrm>
          <a:prstGeom prst="rect">
            <a:avLst/>
          </a:prstGeom>
        </p:spPr>
      </p:pic>
      <p:sp>
        <p:nvSpPr>
          <p:cNvPr id="10" name="Rectangle 9"/>
          <p:cNvSpPr/>
          <p:nvPr/>
        </p:nvSpPr>
        <p:spPr>
          <a:xfrm>
            <a:off x="2917123" y="4962541"/>
            <a:ext cx="1904792" cy="61751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Kafka</a:t>
            </a:r>
            <a:endParaRPr lang="en-US"/>
          </a:p>
        </p:txBody>
      </p:sp>
      <p:sp>
        <p:nvSpPr>
          <p:cNvPr id="12" name="Right Arrow 11"/>
          <p:cNvSpPr/>
          <p:nvPr/>
        </p:nvSpPr>
        <p:spPr>
          <a:xfrm>
            <a:off x="1613262" y="5201651"/>
            <a:ext cx="973777" cy="200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08189" y="4844678"/>
            <a:ext cx="705321" cy="276999"/>
          </a:xfrm>
          <a:prstGeom prst="rect">
            <a:avLst/>
          </a:prstGeom>
          <a:noFill/>
        </p:spPr>
        <p:txBody>
          <a:bodyPr wrap="none" lIns="0" tIns="0" rIns="0" bIns="0" rtlCol="0">
            <a:spAutoFit/>
          </a:bodyPr>
          <a:lstStyle/>
          <a:p>
            <a:r>
              <a:rPr lang="en-US" smtClean="0">
                <a:solidFill>
                  <a:schemeClr val="accent2"/>
                </a:solidFill>
              </a:rPr>
              <a:t>Publish</a:t>
            </a:r>
            <a:endParaRPr lang="en-US" dirty="0" smtClean="0">
              <a:solidFill>
                <a:schemeClr val="accent2"/>
              </a:solidFill>
            </a:endParaRPr>
          </a:p>
        </p:txBody>
      </p:sp>
      <p:sp>
        <p:nvSpPr>
          <p:cNvPr id="15" name="TextBox 14"/>
          <p:cNvSpPr txBox="1"/>
          <p:nvPr/>
        </p:nvSpPr>
        <p:spPr>
          <a:xfrm>
            <a:off x="5402926" y="4844678"/>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16" name="Left-Right Arrow 15"/>
          <p:cNvSpPr/>
          <p:nvPr/>
        </p:nvSpPr>
        <p:spPr>
          <a:xfrm>
            <a:off x="5151999" y="5176559"/>
            <a:ext cx="1435431" cy="1894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8303" y="4962541"/>
            <a:ext cx="864875" cy="61751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App1</a:t>
            </a:r>
            <a:endParaRPr lang="en-US" dirty="0"/>
          </a:p>
        </p:txBody>
      </p:sp>
      <p:sp>
        <p:nvSpPr>
          <p:cNvPr id="18" name="Rectangle 17"/>
          <p:cNvSpPr/>
          <p:nvPr/>
        </p:nvSpPr>
        <p:spPr>
          <a:xfrm>
            <a:off x="6917514" y="4949319"/>
            <a:ext cx="864875" cy="630738"/>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App2</a:t>
            </a:r>
            <a:endParaRPr lang="en-US" dirty="0"/>
          </a:p>
        </p:txBody>
      </p:sp>
    </p:spTree>
    <p:extLst>
      <p:ext uri="{BB962C8B-B14F-4D97-AF65-F5344CB8AC3E}">
        <p14:creationId xmlns:p14="http://schemas.microsoft.com/office/powerpoint/2010/main" val="1507380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dirty="0" smtClean="0"/>
              <a:t>Who am I?</a:t>
            </a:r>
            <a:endParaRPr lang="en-US" dirty="0"/>
          </a:p>
        </p:txBody>
      </p:sp>
      <p:sp>
        <p:nvSpPr>
          <p:cNvPr id="3" name="Content Placeholder 2"/>
          <p:cNvSpPr>
            <a:spLocks noGrp="1"/>
          </p:cNvSpPr>
          <p:nvPr>
            <p:ph sz="quarter" idx="13"/>
          </p:nvPr>
        </p:nvSpPr>
        <p:spPr>
          <a:xfrm>
            <a:off x="6150429" y="1932656"/>
            <a:ext cx="5546271" cy="4290059"/>
          </a:xfrm>
        </p:spPr>
        <p:txBody>
          <a:bodyPr/>
          <a:lstStyle/>
          <a:p>
            <a:pPr algn="ctr"/>
            <a:r>
              <a:rPr lang="en-US" sz="2400" dirty="0" smtClean="0"/>
              <a:t>Climbing + Mountaineering</a:t>
            </a:r>
          </a:p>
        </p:txBody>
      </p:sp>
      <p:sp>
        <p:nvSpPr>
          <p:cNvPr id="4" name="Slide Number Placeholder 3"/>
          <p:cNvSpPr>
            <a:spLocks noGrp="1"/>
          </p:cNvSpPr>
          <p:nvPr>
            <p:ph type="sldNum" sz="quarter" idx="4"/>
          </p:nvPr>
        </p:nvSpPr>
        <p:spPr/>
        <p:txBody>
          <a:bodyPr/>
          <a:lstStyle/>
          <a:p>
            <a:fld id="{00E6A5BD-C011-4A45-AA3A-201790FB7F2B}" type="slidenum">
              <a:rPr lang="en-CA" smtClean="0"/>
              <a:pPr/>
              <a:t>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Content Placeholder 2"/>
          <p:cNvSpPr txBox="1">
            <a:spLocks/>
          </p:cNvSpPr>
          <p:nvPr/>
        </p:nvSpPr>
        <p:spPr>
          <a:xfrm>
            <a:off x="647700" y="1945481"/>
            <a:ext cx="5546271" cy="4290059"/>
          </a:xfrm>
          <a:prstGeom prst="rect">
            <a:avLst/>
          </a:prstGeom>
        </p:spPr>
        <p:txBody>
          <a:bodyPr vert="horz" lIns="0" tIns="0" rIns="0" bIns="0" rtlCol="0">
            <a:noAutofit/>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algn="ctr"/>
            <a:r>
              <a:rPr lang="en-US" sz="2400" dirty="0" smtClean="0"/>
              <a:t>Senior Software Engineer</a:t>
            </a:r>
          </a:p>
          <a:p>
            <a:pPr algn="ctr"/>
            <a:r>
              <a:rPr lang="en-US" sz="2400" dirty="0"/>
              <a:t>GE </a:t>
            </a:r>
            <a:r>
              <a:rPr lang="en-US" sz="2400" dirty="0" smtClean="0"/>
              <a:t>Digital</a:t>
            </a:r>
            <a:r>
              <a:rPr lang="en-US" sz="2400" dirty="0"/>
              <a:t> </a:t>
            </a:r>
            <a:r>
              <a:rPr lang="en-US" sz="2400" dirty="0" smtClean="0"/>
              <a:t>- Platform Cloud Engineering</a:t>
            </a:r>
          </a:p>
          <a:p>
            <a:pPr algn="ctr"/>
            <a:endParaRPr lang="en-US" sz="2400" dirty="0" smtClean="0"/>
          </a:p>
          <a:p>
            <a:pPr algn="ctr"/>
            <a:r>
              <a:rPr lang="en-US" sz="2400" dirty="0" smtClean="0"/>
              <a:t>Organizer for the GE Go User Group</a:t>
            </a:r>
          </a:p>
          <a:p>
            <a:pPr algn="ctr"/>
            <a:endParaRPr lang="en-US" sz="2400" dirty="0"/>
          </a:p>
          <a:p>
            <a:r>
              <a:rPr lang="en-US" dirty="0" smtClean="0"/>
              <a:t>		@</a:t>
            </a:r>
            <a:r>
              <a:rPr lang="en-US" dirty="0" err="1" smtClean="0"/>
              <a:t>ggriffiths</a:t>
            </a:r>
            <a:endParaRPr lang="en-US" dirty="0" smtClean="0"/>
          </a:p>
          <a:p>
            <a:r>
              <a:rPr lang="en-US" dirty="0" smtClean="0"/>
              <a:t>		@</a:t>
            </a:r>
            <a:r>
              <a:rPr lang="en-US" dirty="0" err="1" smtClean="0"/>
              <a:t>griffithsgrant</a:t>
            </a:r>
            <a:endParaRPr lang="en-US" dirty="0" smtClean="0"/>
          </a:p>
          <a:p>
            <a:pPr marL="457200" indent="-457200">
              <a:buFont typeface="Arial" charset="0"/>
              <a:buChar char="•"/>
            </a:pPr>
            <a:endParaRPr lang="en-US" dirty="0" smtClean="0"/>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793" y="2683112"/>
            <a:ext cx="4813542" cy="3209028"/>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08949" y="4460862"/>
            <a:ext cx="452077" cy="46235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58866" y="5120135"/>
            <a:ext cx="352242" cy="286842"/>
          </a:xfrm>
          <a:prstGeom prst="rect">
            <a:avLst/>
          </a:prstGeom>
        </p:spPr>
      </p:pic>
    </p:spTree>
    <p:extLst>
      <p:ext uri="{BB962C8B-B14F-4D97-AF65-F5344CB8AC3E}">
        <p14:creationId xmlns:p14="http://schemas.microsoft.com/office/powerpoint/2010/main" val="1761019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5300" y="2595961"/>
            <a:ext cx="4795157" cy="3396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 y="521708"/>
            <a:ext cx="11201400" cy="914400"/>
          </a:xfrm>
        </p:spPr>
        <p:txBody>
          <a:bodyPr/>
          <a:lstStyle/>
          <a:p>
            <a:r>
              <a:rPr lang="en-US" b="1" dirty="0" smtClean="0"/>
              <a:t>Consumer </a:t>
            </a:r>
            <a:r>
              <a:rPr lang="en-US" b="1" smtClean="0"/>
              <a:t>groups Example 1: </a:t>
            </a:r>
            <a:r>
              <a:rPr lang="en-US" dirty="0" smtClean="0"/>
              <a:t>1:1</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 name="Rectangle 2"/>
          <p:cNvSpPr/>
          <p:nvPr/>
        </p:nvSpPr>
        <p:spPr>
          <a:xfrm>
            <a:off x="620449" y="281632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1</a:t>
            </a:r>
            <a:endParaRPr lang="en-US" dirty="0">
              <a:solidFill>
                <a:sysClr val="windowText" lastClr="000000"/>
              </a:solidFill>
            </a:endParaRPr>
          </a:p>
        </p:txBody>
      </p:sp>
      <p:sp>
        <p:nvSpPr>
          <p:cNvPr id="12" name="Rectangle 11"/>
          <p:cNvSpPr/>
          <p:nvPr/>
        </p:nvSpPr>
        <p:spPr>
          <a:xfrm>
            <a:off x="620449" y="360836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2</a:t>
            </a:r>
            <a:endParaRPr lang="en-US" dirty="0">
              <a:solidFill>
                <a:sysClr val="windowText" lastClr="000000"/>
              </a:solidFill>
            </a:endParaRPr>
          </a:p>
        </p:txBody>
      </p:sp>
      <p:sp>
        <p:nvSpPr>
          <p:cNvPr id="13" name="Rectangle 12"/>
          <p:cNvSpPr/>
          <p:nvPr/>
        </p:nvSpPr>
        <p:spPr>
          <a:xfrm>
            <a:off x="620449" y="440040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3</a:t>
            </a:r>
            <a:endParaRPr lang="en-US" dirty="0">
              <a:solidFill>
                <a:sysClr val="windowText" lastClr="000000"/>
              </a:solidFill>
            </a:endParaRPr>
          </a:p>
        </p:txBody>
      </p:sp>
      <p:sp>
        <p:nvSpPr>
          <p:cNvPr id="14" name="Rectangle 13"/>
          <p:cNvSpPr/>
          <p:nvPr/>
        </p:nvSpPr>
        <p:spPr>
          <a:xfrm>
            <a:off x="620449" y="519244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4</a:t>
            </a:r>
            <a:endParaRPr lang="en-US" dirty="0">
              <a:solidFill>
                <a:sysClr val="windowText" lastClr="000000"/>
              </a:solidFill>
            </a:endParaRPr>
          </a:p>
        </p:txBody>
      </p:sp>
      <p:sp>
        <p:nvSpPr>
          <p:cNvPr id="15" name="TextBox 14"/>
          <p:cNvSpPr txBox="1"/>
          <p:nvPr/>
        </p:nvSpPr>
        <p:spPr>
          <a:xfrm>
            <a:off x="712963" y="2225020"/>
            <a:ext cx="2465419" cy="276999"/>
          </a:xfrm>
          <a:prstGeom prst="rect">
            <a:avLst/>
          </a:prstGeom>
          <a:noFill/>
        </p:spPr>
        <p:txBody>
          <a:bodyPr wrap="none" lIns="0" tIns="0" rIns="0" bIns="0" rtlCol="0">
            <a:spAutoFit/>
          </a:bodyPr>
          <a:lstStyle/>
          <a:p>
            <a:r>
              <a:rPr lang="en-US" b="1" dirty="0" smtClean="0">
                <a:solidFill>
                  <a:schemeClr val="accent2"/>
                </a:solidFill>
              </a:rPr>
              <a:t>Topic Name:</a:t>
            </a:r>
            <a:r>
              <a:rPr lang="en-US" dirty="0" smtClean="0">
                <a:solidFill>
                  <a:schemeClr val="accent2"/>
                </a:solidFill>
              </a:rPr>
              <a:t> demo-topic</a:t>
            </a:r>
          </a:p>
        </p:txBody>
      </p:sp>
      <p:sp>
        <p:nvSpPr>
          <p:cNvPr id="18" name="Rectangle 17"/>
          <p:cNvSpPr/>
          <p:nvPr/>
        </p:nvSpPr>
        <p:spPr>
          <a:xfrm>
            <a:off x="8915400" y="2595960"/>
            <a:ext cx="2781300" cy="3396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062357" y="281632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go-pipeline-node-1</a:t>
            </a:r>
            <a:endParaRPr lang="en-US" dirty="0">
              <a:solidFill>
                <a:sysClr val="windowText" lastClr="000000"/>
              </a:solidFill>
            </a:endParaRPr>
          </a:p>
        </p:txBody>
      </p:sp>
      <p:sp>
        <p:nvSpPr>
          <p:cNvPr id="21" name="Rectangle 20"/>
          <p:cNvSpPr/>
          <p:nvPr/>
        </p:nvSpPr>
        <p:spPr>
          <a:xfrm>
            <a:off x="9062357" y="3608363"/>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go-pipeline-node-2</a:t>
            </a:r>
            <a:endParaRPr lang="en-US" dirty="0">
              <a:solidFill>
                <a:sysClr val="windowText" lastClr="000000"/>
              </a:solidFill>
            </a:endParaRPr>
          </a:p>
        </p:txBody>
      </p:sp>
      <p:sp>
        <p:nvSpPr>
          <p:cNvPr id="22" name="Rectangle 21"/>
          <p:cNvSpPr/>
          <p:nvPr/>
        </p:nvSpPr>
        <p:spPr>
          <a:xfrm>
            <a:off x="9035538" y="4400402"/>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go-pipeline-node-3</a:t>
            </a:r>
            <a:endParaRPr lang="en-US" dirty="0">
              <a:solidFill>
                <a:sysClr val="windowText" lastClr="000000"/>
              </a:solidFill>
            </a:endParaRPr>
          </a:p>
        </p:txBody>
      </p:sp>
      <p:sp>
        <p:nvSpPr>
          <p:cNvPr id="23" name="Rectangle 22"/>
          <p:cNvSpPr/>
          <p:nvPr/>
        </p:nvSpPr>
        <p:spPr>
          <a:xfrm>
            <a:off x="9035537" y="519244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go-pipeline-node-4</a:t>
            </a:r>
            <a:endParaRPr lang="en-US" dirty="0">
              <a:solidFill>
                <a:sysClr val="windowText" lastClr="000000"/>
              </a:solidFill>
            </a:endParaRPr>
          </a:p>
        </p:txBody>
      </p:sp>
      <p:sp>
        <p:nvSpPr>
          <p:cNvPr id="24" name="TextBox 23"/>
          <p:cNvSpPr txBox="1"/>
          <p:nvPr/>
        </p:nvSpPr>
        <p:spPr>
          <a:xfrm>
            <a:off x="9367172" y="2221010"/>
            <a:ext cx="1837041" cy="276999"/>
          </a:xfrm>
          <a:prstGeom prst="rect">
            <a:avLst/>
          </a:prstGeom>
          <a:noFill/>
        </p:spPr>
        <p:txBody>
          <a:bodyPr wrap="none" lIns="0" tIns="0" rIns="0" bIns="0" rtlCol="0">
            <a:spAutoFit/>
          </a:bodyPr>
          <a:lstStyle/>
          <a:p>
            <a:r>
              <a:rPr lang="en-US" dirty="0" smtClean="0">
                <a:solidFill>
                  <a:schemeClr val="accent2"/>
                </a:solidFill>
              </a:rPr>
              <a:t>Kubernetes cluster</a:t>
            </a:r>
          </a:p>
        </p:txBody>
      </p:sp>
      <p:sp>
        <p:nvSpPr>
          <p:cNvPr id="25" name="TextBox 24"/>
          <p:cNvSpPr txBox="1"/>
          <p:nvPr/>
        </p:nvSpPr>
        <p:spPr>
          <a:xfrm>
            <a:off x="5890256" y="1944011"/>
            <a:ext cx="2425344" cy="553998"/>
          </a:xfrm>
          <a:prstGeom prst="rect">
            <a:avLst/>
          </a:prstGeom>
          <a:noFill/>
        </p:spPr>
        <p:txBody>
          <a:bodyPr wrap="none" lIns="0" tIns="0" rIns="0" bIns="0" rtlCol="0">
            <a:spAutoFit/>
          </a:bodyPr>
          <a:lstStyle/>
          <a:p>
            <a:pPr algn="ctr"/>
            <a:r>
              <a:rPr lang="en-US" b="1" dirty="0" smtClean="0">
                <a:solidFill>
                  <a:schemeClr val="accent2"/>
                </a:solidFill>
              </a:rPr>
              <a:t>Consumer group name:</a:t>
            </a:r>
          </a:p>
          <a:p>
            <a:pPr algn="ctr"/>
            <a:r>
              <a:rPr lang="en-US" dirty="0">
                <a:solidFill>
                  <a:schemeClr val="accent2"/>
                </a:solidFill>
              </a:rPr>
              <a:t>p</a:t>
            </a:r>
            <a:r>
              <a:rPr lang="en-US" dirty="0" smtClean="0">
                <a:solidFill>
                  <a:schemeClr val="accent2"/>
                </a:solidFill>
              </a:rPr>
              <a:t>ipeline-group</a:t>
            </a:r>
          </a:p>
        </p:txBody>
      </p:sp>
      <p:sp>
        <p:nvSpPr>
          <p:cNvPr id="27" name="Rectangle 26"/>
          <p:cNvSpPr/>
          <p:nvPr/>
        </p:nvSpPr>
        <p:spPr>
          <a:xfrm>
            <a:off x="6246496" y="2595960"/>
            <a:ext cx="1712864" cy="33966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10409" y="300591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4898438" y="3844964"/>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898438" y="4560757"/>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4898438" y="5383620"/>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996043"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42160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17915"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25878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3554186"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3929743"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4321629"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4713514"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a:off x="996043"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142160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1817915"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25878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p:nvCxnSpPr>
        <p:spPr>
          <a:xfrm>
            <a:off x="3554186"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a:off x="3929743"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4321629"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a:off x="4713514"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996043"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a:off x="142160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a:off x="1817915"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a:off x="225878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p:nvCxnSpPr>
        <p:spPr>
          <a:xfrm>
            <a:off x="3554186"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p:cNvCxnSpPr/>
          <p:nvPr/>
        </p:nvCxnSpPr>
        <p:spPr>
          <a:xfrm>
            <a:off x="3929743"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p:cNvCxnSpPr/>
          <p:nvPr/>
        </p:nvCxnSpPr>
        <p:spPr>
          <a:xfrm>
            <a:off x="4321629"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p:nvPr/>
        </p:nvCxnSpPr>
        <p:spPr>
          <a:xfrm>
            <a:off x="4713514"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p:nvPr/>
        </p:nvCxnSpPr>
        <p:spPr>
          <a:xfrm>
            <a:off x="996043"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p:nvPr/>
        </p:nvCxnSpPr>
        <p:spPr>
          <a:xfrm>
            <a:off x="142160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a:off x="1817915"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a:off x="225878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a:off x="3554186"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a:off x="3929743"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a:off x="4321629"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p:nvPr/>
        </p:nvCxnSpPr>
        <p:spPr>
          <a:xfrm>
            <a:off x="4713514"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71" name="Right Arrow 70"/>
          <p:cNvSpPr/>
          <p:nvPr/>
        </p:nvSpPr>
        <p:spPr>
          <a:xfrm>
            <a:off x="278453" y="3005912"/>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285630" y="382532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285630" y="461510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p:cNvSpPr/>
          <p:nvPr/>
        </p:nvSpPr>
        <p:spPr>
          <a:xfrm>
            <a:off x="285561" y="5394360"/>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23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5300" y="2595961"/>
            <a:ext cx="4795157" cy="3396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 y="521708"/>
            <a:ext cx="11201400" cy="914400"/>
          </a:xfrm>
        </p:spPr>
        <p:txBody>
          <a:bodyPr/>
          <a:lstStyle/>
          <a:p>
            <a:r>
              <a:rPr lang="en-US" b="1" dirty="0" smtClean="0"/>
              <a:t>Consumer groups Example: </a:t>
            </a:r>
            <a:r>
              <a:rPr lang="en-US" dirty="0" smtClean="0"/>
              <a:t>2:1</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 name="Rectangle 2"/>
          <p:cNvSpPr/>
          <p:nvPr/>
        </p:nvSpPr>
        <p:spPr>
          <a:xfrm>
            <a:off x="620449" y="281632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1</a:t>
            </a:r>
            <a:endParaRPr lang="en-US" dirty="0">
              <a:solidFill>
                <a:sysClr val="windowText" lastClr="000000"/>
              </a:solidFill>
            </a:endParaRPr>
          </a:p>
        </p:txBody>
      </p:sp>
      <p:sp>
        <p:nvSpPr>
          <p:cNvPr id="12" name="Rectangle 11"/>
          <p:cNvSpPr/>
          <p:nvPr/>
        </p:nvSpPr>
        <p:spPr>
          <a:xfrm>
            <a:off x="620449" y="360836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2</a:t>
            </a:r>
            <a:endParaRPr lang="en-US" dirty="0">
              <a:solidFill>
                <a:sysClr val="windowText" lastClr="000000"/>
              </a:solidFill>
            </a:endParaRPr>
          </a:p>
        </p:txBody>
      </p:sp>
      <p:sp>
        <p:nvSpPr>
          <p:cNvPr id="13" name="Rectangle 12"/>
          <p:cNvSpPr/>
          <p:nvPr/>
        </p:nvSpPr>
        <p:spPr>
          <a:xfrm>
            <a:off x="620449" y="440040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3</a:t>
            </a:r>
            <a:endParaRPr lang="en-US" dirty="0">
              <a:solidFill>
                <a:sysClr val="windowText" lastClr="000000"/>
              </a:solidFill>
            </a:endParaRPr>
          </a:p>
        </p:txBody>
      </p:sp>
      <p:sp>
        <p:nvSpPr>
          <p:cNvPr id="14" name="Rectangle 13"/>
          <p:cNvSpPr/>
          <p:nvPr/>
        </p:nvSpPr>
        <p:spPr>
          <a:xfrm>
            <a:off x="620449" y="519244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4</a:t>
            </a:r>
            <a:endParaRPr lang="en-US" dirty="0">
              <a:solidFill>
                <a:sysClr val="windowText" lastClr="000000"/>
              </a:solidFill>
            </a:endParaRPr>
          </a:p>
        </p:txBody>
      </p:sp>
      <p:sp>
        <p:nvSpPr>
          <p:cNvPr id="15" name="TextBox 14"/>
          <p:cNvSpPr txBox="1"/>
          <p:nvPr/>
        </p:nvSpPr>
        <p:spPr>
          <a:xfrm>
            <a:off x="712963" y="2225020"/>
            <a:ext cx="2465419" cy="276999"/>
          </a:xfrm>
          <a:prstGeom prst="rect">
            <a:avLst/>
          </a:prstGeom>
          <a:noFill/>
        </p:spPr>
        <p:txBody>
          <a:bodyPr wrap="none" lIns="0" tIns="0" rIns="0" bIns="0" rtlCol="0">
            <a:spAutoFit/>
          </a:bodyPr>
          <a:lstStyle/>
          <a:p>
            <a:r>
              <a:rPr lang="en-US" b="1" dirty="0" smtClean="0">
                <a:solidFill>
                  <a:schemeClr val="accent2"/>
                </a:solidFill>
              </a:rPr>
              <a:t>Topic Name:</a:t>
            </a:r>
            <a:r>
              <a:rPr lang="en-US" dirty="0" smtClean="0">
                <a:solidFill>
                  <a:schemeClr val="accent2"/>
                </a:solidFill>
              </a:rPr>
              <a:t> demo-topic</a:t>
            </a:r>
          </a:p>
        </p:txBody>
      </p:sp>
      <p:sp>
        <p:nvSpPr>
          <p:cNvPr id="18" name="Rectangle 17"/>
          <p:cNvSpPr/>
          <p:nvPr/>
        </p:nvSpPr>
        <p:spPr>
          <a:xfrm>
            <a:off x="8915400" y="2595960"/>
            <a:ext cx="2781300" cy="3396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062357" y="281632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go-pipeline-node-1</a:t>
            </a:r>
            <a:endParaRPr lang="en-US" dirty="0">
              <a:solidFill>
                <a:sysClr val="windowText" lastClr="000000"/>
              </a:solidFill>
            </a:endParaRPr>
          </a:p>
        </p:txBody>
      </p:sp>
      <p:sp>
        <p:nvSpPr>
          <p:cNvPr id="21" name="Rectangle 20"/>
          <p:cNvSpPr/>
          <p:nvPr/>
        </p:nvSpPr>
        <p:spPr>
          <a:xfrm>
            <a:off x="9062357" y="4386128"/>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go-pipeline-node-2</a:t>
            </a:r>
            <a:endParaRPr lang="en-US" dirty="0">
              <a:solidFill>
                <a:sysClr val="windowText" lastClr="000000"/>
              </a:solidFill>
            </a:endParaRPr>
          </a:p>
        </p:txBody>
      </p:sp>
      <p:sp>
        <p:nvSpPr>
          <p:cNvPr id="24" name="TextBox 23"/>
          <p:cNvSpPr txBox="1"/>
          <p:nvPr/>
        </p:nvSpPr>
        <p:spPr>
          <a:xfrm>
            <a:off x="9367172" y="2221010"/>
            <a:ext cx="1837041" cy="276999"/>
          </a:xfrm>
          <a:prstGeom prst="rect">
            <a:avLst/>
          </a:prstGeom>
          <a:noFill/>
        </p:spPr>
        <p:txBody>
          <a:bodyPr wrap="none" lIns="0" tIns="0" rIns="0" bIns="0" rtlCol="0">
            <a:spAutoFit/>
          </a:bodyPr>
          <a:lstStyle/>
          <a:p>
            <a:r>
              <a:rPr lang="en-US" dirty="0" smtClean="0">
                <a:solidFill>
                  <a:schemeClr val="accent2"/>
                </a:solidFill>
              </a:rPr>
              <a:t>Kubernetes cluster</a:t>
            </a:r>
          </a:p>
        </p:txBody>
      </p:sp>
      <p:sp>
        <p:nvSpPr>
          <p:cNvPr id="25" name="TextBox 24"/>
          <p:cNvSpPr txBox="1"/>
          <p:nvPr/>
        </p:nvSpPr>
        <p:spPr>
          <a:xfrm>
            <a:off x="5890256" y="1944011"/>
            <a:ext cx="2425344" cy="553998"/>
          </a:xfrm>
          <a:prstGeom prst="rect">
            <a:avLst/>
          </a:prstGeom>
          <a:noFill/>
        </p:spPr>
        <p:txBody>
          <a:bodyPr wrap="none" lIns="0" tIns="0" rIns="0" bIns="0" rtlCol="0">
            <a:spAutoFit/>
          </a:bodyPr>
          <a:lstStyle/>
          <a:p>
            <a:pPr algn="ctr"/>
            <a:r>
              <a:rPr lang="en-US" b="1" dirty="0" smtClean="0">
                <a:solidFill>
                  <a:schemeClr val="accent2"/>
                </a:solidFill>
              </a:rPr>
              <a:t>Consumer group name:</a:t>
            </a:r>
          </a:p>
          <a:p>
            <a:pPr algn="ctr"/>
            <a:r>
              <a:rPr lang="en-US" dirty="0">
                <a:solidFill>
                  <a:schemeClr val="accent2"/>
                </a:solidFill>
              </a:rPr>
              <a:t>p</a:t>
            </a:r>
            <a:r>
              <a:rPr lang="en-US" dirty="0" smtClean="0">
                <a:solidFill>
                  <a:schemeClr val="accent2"/>
                </a:solidFill>
              </a:rPr>
              <a:t>ipeline-group</a:t>
            </a:r>
          </a:p>
        </p:txBody>
      </p:sp>
      <p:sp>
        <p:nvSpPr>
          <p:cNvPr id="27" name="Rectangle 26"/>
          <p:cNvSpPr/>
          <p:nvPr/>
        </p:nvSpPr>
        <p:spPr>
          <a:xfrm>
            <a:off x="6246496" y="2595960"/>
            <a:ext cx="1712864" cy="33966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10409" y="300591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898438" y="4560757"/>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21135645">
            <a:off x="4912202" y="3511178"/>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21135645">
            <a:off x="4896645" y="511702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996043"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a:off x="142160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a:off x="1817915"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a:off x="225878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a:off x="3554186"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p:nvCxnSpPr>
        <p:spPr>
          <a:xfrm>
            <a:off x="3929743"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p:nvPr/>
        </p:nvCxnSpPr>
        <p:spPr>
          <a:xfrm>
            <a:off x="4321629"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4713514"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996043"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142160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1817915"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25878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3554186"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3929743"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a:off x="4321629"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4713514"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996043"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142160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p:nvCxnSpPr>
        <p:spPr>
          <a:xfrm>
            <a:off x="1817915"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a:off x="225878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3554186"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a:off x="3929743"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4321629"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a:off x="4713514"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a:off x="996043"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a:off x="142160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p:nvCxnSpPr>
        <p:spPr>
          <a:xfrm>
            <a:off x="1817915"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p:cNvCxnSpPr/>
          <p:nvPr/>
        </p:nvCxnSpPr>
        <p:spPr>
          <a:xfrm>
            <a:off x="225878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p:cNvCxnSpPr/>
          <p:nvPr/>
        </p:nvCxnSpPr>
        <p:spPr>
          <a:xfrm>
            <a:off x="3554186"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p:nvPr/>
        </p:nvCxnSpPr>
        <p:spPr>
          <a:xfrm>
            <a:off x="3929743"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p:nvPr/>
        </p:nvCxnSpPr>
        <p:spPr>
          <a:xfrm>
            <a:off x="4321629"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p:nvPr/>
        </p:nvCxnSpPr>
        <p:spPr>
          <a:xfrm>
            <a:off x="4713514"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65" name="Right Arrow 64"/>
          <p:cNvSpPr/>
          <p:nvPr/>
        </p:nvSpPr>
        <p:spPr>
          <a:xfrm>
            <a:off x="278453" y="3005912"/>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285630" y="382532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285630" y="461510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a:off x="285561" y="5394360"/>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653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Kafka with Go</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Many libraries</a:t>
            </a:r>
            <a:br>
              <a:rPr lang="en-US" dirty="0" smtClean="0"/>
            </a:br>
            <a:r>
              <a:rPr lang="en-US" dirty="0" smtClean="0"/>
              <a:t>	</a:t>
            </a:r>
            <a:r>
              <a:rPr lang="en-US" dirty="0" smtClean="0">
                <a:hlinkClick r:id="rId2"/>
              </a:rPr>
              <a:t>github.com/Shopify/sarama</a:t>
            </a:r>
            <a:r>
              <a:rPr lang="en-US" dirty="0" smtClean="0"/>
              <a:t> + </a:t>
            </a:r>
            <a:r>
              <a:rPr lang="en-US" dirty="0" smtClean="0">
                <a:hlinkClick r:id="rId3"/>
              </a:rPr>
              <a:t>github.com/bsm/sarama-cluster</a:t>
            </a:r>
            <a:r>
              <a:rPr lang="en-US" dirty="0" smtClean="0"/>
              <a:t/>
            </a:r>
            <a:br>
              <a:rPr lang="en-US" dirty="0" smtClean="0"/>
            </a:br>
            <a:r>
              <a:rPr lang="en-US" dirty="0" smtClean="0"/>
              <a:t>	</a:t>
            </a:r>
            <a:r>
              <a:rPr lang="en-US" dirty="0" smtClean="0">
                <a:hlinkClick r:id="rId4"/>
              </a:rPr>
              <a:t>github.com/confluentinc/confluent-kafka-go</a:t>
            </a:r>
            <a:r>
              <a:rPr lang="en-US" dirty="0" smtClean="0"/>
              <a:t/>
            </a:r>
            <a:br>
              <a:rPr lang="en-US" dirty="0" smtClean="0"/>
            </a:br>
            <a:r>
              <a:rPr lang="en-US" dirty="0" smtClean="0"/>
              <a:t>	</a:t>
            </a:r>
            <a:r>
              <a:rPr lang="en-US" dirty="0" smtClean="0">
                <a:hlinkClick r:id="rId5"/>
              </a:rPr>
              <a:t>github.com/segmentio/kafka-go</a:t>
            </a:r>
            <a:r>
              <a:rPr lang="en-US" dirty="0" smtClean="0"/>
              <a:t> (June 2017)</a:t>
            </a:r>
          </a:p>
          <a:p>
            <a:pPr marL="457200" indent="-457200">
              <a:buFont typeface="Arial" charset="0"/>
              <a:buChar char="•"/>
            </a:pPr>
            <a:r>
              <a:rPr lang="en-US" dirty="0" smtClean="0"/>
              <a:t>Chose </a:t>
            </a:r>
            <a:r>
              <a:rPr lang="en-US" dirty="0" err="1"/>
              <a:t>S</a:t>
            </a:r>
            <a:r>
              <a:rPr lang="en-US" dirty="0" err="1" smtClean="0"/>
              <a:t>arama</a:t>
            </a:r>
            <a:r>
              <a:rPr lang="en-US" dirty="0" smtClean="0"/>
              <a:t> + </a:t>
            </a:r>
            <a:r>
              <a:rPr lang="en-US" dirty="0" err="1" smtClean="0"/>
              <a:t>Sarama</a:t>
            </a:r>
            <a:r>
              <a:rPr lang="en-US" dirty="0" smtClean="0"/>
              <a:t> Cluster</a:t>
            </a:r>
          </a:p>
          <a:p>
            <a:pPr marL="976313" lvl="2" indent="-514350">
              <a:buFont typeface="+mj-lt"/>
              <a:buAutoNum type="arabicPeriod"/>
            </a:pPr>
            <a:r>
              <a:rPr lang="en-US" dirty="0" smtClean="0"/>
              <a:t>No </a:t>
            </a:r>
            <a:r>
              <a:rPr lang="en-US" dirty="0" err="1" smtClean="0"/>
              <a:t>CGo</a:t>
            </a:r>
            <a:r>
              <a:rPr lang="en-US" dirty="0" smtClean="0"/>
              <a:t> dependency </a:t>
            </a:r>
          </a:p>
          <a:p>
            <a:pPr marL="976313" lvl="2" indent="-514350">
              <a:buFont typeface="+mj-lt"/>
              <a:buAutoNum type="arabicPeriod"/>
            </a:pPr>
            <a:r>
              <a:rPr lang="en-US" dirty="0" smtClean="0"/>
              <a:t>Most mature library (at the time)</a:t>
            </a:r>
          </a:p>
          <a:p>
            <a:pPr marL="976313" lvl="2" indent="-514350">
              <a:buFont typeface="+mj-lt"/>
              <a:buAutoNum type="arabicPeriod"/>
            </a:pPr>
            <a:r>
              <a:rPr lang="en-US" dirty="0" smtClean="0"/>
              <a:t>Wrote internal tooling + documentation around it for ease of use</a:t>
            </a:r>
          </a:p>
          <a:p>
            <a:pPr marL="514350" indent="-514350">
              <a:buFont typeface="Arial" charset="0"/>
              <a:buChar char="•"/>
            </a:pPr>
            <a:r>
              <a:rPr lang="en-US" dirty="0" smtClean="0"/>
              <a:t>Pick what works for you</a:t>
            </a:r>
          </a:p>
          <a:p>
            <a:pPr marL="676656" lvl="1" indent="-457200">
              <a:buFont typeface="Arial" charset="0"/>
              <a:buChar char="•"/>
            </a:pPr>
            <a:endParaRPr lang="en-US" dirty="0" smtClean="0"/>
          </a:p>
          <a:p>
            <a:pPr marL="676656" lvl="1" indent="-457200">
              <a:buFont typeface="Arial" charset="0"/>
              <a:buChar char="•"/>
            </a:pPr>
            <a:endParaRPr lang="en-US" dirty="0" smtClean="0"/>
          </a:p>
          <a:p>
            <a:pPr marL="676656" lvl="1"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Tree>
    <p:extLst>
      <p:ext uri="{BB962C8B-B14F-4D97-AF65-F5344CB8AC3E}">
        <p14:creationId xmlns:p14="http://schemas.microsoft.com/office/powerpoint/2010/main" val="12750031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b="1" dirty="0" smtClean="0"/>
              <a:t>Data store: </a:t>
            </a:r>
            <a:r>
              <a:rPr lang="en-US" dirty="0" smtClean="0"/>
              <a:t>Apache Cassandra</a:t>
            </a:r>
            <a:r>
              <a:rPr lang="en-US" dirty="0"/>
              <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299" y="1793081"/>
            <a:ext cx="8031183" cy="4290059"/>
          </a:xfrm>
        </p:spPr>
        <p:txBody>
          <a:bodyPr/>
          <a:lstStyle/>
          <a:p>
            <a:pPr marL="457200" indent="-457200">
              <a:buFont typeface="Arial" charset="0"/>
              <a:buChar char="•"/>
            </a:pPr>
            <a:r>
              <a:rPr lang="en-US" dirty="0"/>
              <a:t>C</a:t>
            </a:r>
            <a:r>
              <a:rPr lang="en-US" dirty="0" smtClean="0"/>
              <a:t>olumn-oriented </a:t>
            </a:r>
            <a:r>
              <a:rPr lang="en-US" dirty="0"/>
              <a:t>database </a:t>
            </a:r>
            <a:endParaRPr lang="en-US" dirty="0" smtClean="0"/>
          </a:p>
          <a:p>
            <a:pPr marL="457200" indent="-457200">
              <a:buFont typeface="Arial" charset="0"/>
              <a:buChar char="•"/>
            </a:pPr>
            <a:r>
              <a:rPr lang="en-US" dirty="0" smtClean="0"/>
              <a:t>Fault Tolerant - replicated</a:t>
            </a:r>
          </a:p>
          <a:p>
            <a:pPr marL="457200" indent="-457200">
              <a:buFont typeface="Arial" charset="0"/>
              <a:buChar char="•"/>
            </a:pPr>
            <a:r>
              <a:rPr lang="en-US" dirty="0" smtClean="0"/>
              <a:t>Scalable</a:t>
            </a:r>
          </a:p>
          <a:p>
            <a:pPr marL="676656" lvl="1" indent="-457200">
              <a:buFont typeface="Arial" charset="0"/>
              <a:buChar char="•"/>
            </a:pPr>
            <a:r>
              <a:rPr lang="en-US" dirty="0" smtClean="0"/>
              <a:t>Apple: over </a:t>
            </a:r>
            <a:r>
              <a:rPr lang="en-US" dirty="0"/>
              <a:t>75,000 nodes storing over 10 PB of </a:t>
            </a:r>
            <a:r>
              <a:rPr lang="en-US" dirty="0" smtClean="0"/>
              <a:t>data</a:t>
            </a:r>
          </a:p>
          <a:p>
            <a:pPr marL="676656" lvl="1" indent="-457200">
              <a:buFont typeface="Arial" charset="0"/>
              <a:buChar char="•"/>
            </a:pPr>
            <a:r>
              <a:rPr lang="en-US" dirty="0" smtClean="0"/>
              <a:t>Netflix: 2,500 </a:t>
            </a:r>
            <a:r>
              <a:rPr lang="en-US" dirty="0"/>
              <a:t>nodes, 420 </a:t>
            </a:r>
            <a:r>
              <a:rPr lang="en-US" dirty="0" smtClean="0"/>
              <a:t>TB, 1 trillion requests</a:t>
            </a:r>
          </a:p>
          <a:p>
            <a:pPr marL="676656" lvl="1" indent="-457200">
              <a:buFont typeface="Arial" charset="0"/>
              <a:buChar char="•"/>
            </a:pPr>
            <a:r>
              <a:rPr lang="en-US" dirty="0" smtClean="0"/>
              <a:t>GE: 1,250 nodes, find size, find throughput</a:t>
            </a:r>
          </a:p>
          <a:p>
            <a:pPr marL="457200" indent="-457200">
              <a:buFont typeface="Arial" charset="0"/>
              <a:buChar char="•"/>
            </a:pPr>
            <a:r>
              <a:rPr lang="en-US" dirty="0" smtClean="0"/>
              <a:t>Java, open source  </a:t>
            </a:r>
            <a:r>
              <a:rPr lang="en-US" dirty="0" smtClean="0">
                <a:hlinkClick r:id="rId2"/>
              </a:rPr>
              <a:t>github.com/apache/cassandra</a:t>
            </a:r>
            <a:endParaRPr lang="en-US" dirty="0" smtClean="0"/>
          </a:p>
          <a:p>
            <a:pPr marL="457200"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6482" y="2032809"/>
            <a:ext cx="3422499" cy="2294786"/>
          </a:xfrm>
          <a:prstGeom prst="rect">
            <a:avLst/>
          </a:prstGeom>
        </p:spPr>
      </p:pic>
    </p:spTree>
    <p:extLst>
      <p:ext uri="{BB962C8B-B14F-4D97-AF65-F5344CB8AC3E}">
        <p14:creationId xmlns:p14="http://schemas.microsoft.com/office/powerpoint/2010/main" val="1200551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dirty="0" smtClean="0"/>
              <a:t>Go and Cassandra</a:t>
            </a:r>
            <a:endParaRPr lang="en-US" dirty="0"/>
          </a:p>
        </p:txBody>
      </p:sp>
      <p:sp>
        <p:nvSpPr>
          <p:cNvPr id="3" name="Content Placeholder 2"/>
          <p:cNvSpPr>
            <a:spLocks noGrp="1"/>
          </p:cNvSpPr>
          <p:nvPr>
            <p:ph sz="quarter" idx="13"/>
          </p:nvPr>
        </p:nvSpPr>
        <p:spPr>
          <a:xfrm>
            <a:off x="495299" y="1793081"/>
            <a:ext cx="8031183" cy="4290059"/>
          </a:xfrm>
        </p:spPr>
        <p:txBody>
          <a:bodyPr/>
          <a:lstStyle/>
          <a:p>
            <a:pPr marL="457200" indent="-457200">
              <a:buFont typeface="Arial" charset="0"/>
              <a:buChar char="•"/>
            </a:pPr>
            <a:r>
              <a:rPr lang="en-US" dirty="0" smtClean="0">
                <a:hlinkClick r:id="rId2"/>
              </a:rPr>
              <a:t>github.com/gocql/gocql</a:t>
            </a:r>
            <a:endParaRPr lang="en-US" dirty="0" smtClean="0"/>
          </a:p>
          <a:p>
            <a:pPr marL="457200" indent="-457200">
              <a:buFont typeface="Arial" charset="0"/>
              <a:buChar char="•"/>
            </a:pPr>
            <a:r>
              <a:rPr lang="en-US" dirty="0" smtClean="0"/>
              <a:t>For high performance data bindings:</a:t>
            </a:r>
            <a:endParaRPr lang="en-US" dirty="0"/>
          </a:p>
          <a:p>
            <a:pPr marL="676656" lvl="1" indent="-457200">
              <a:buFont typeface="Arial" charset="0"/>
              <a:buChar char="•"/>
            </a:pPr>
            <a:r>
              <a:rPr lang="en-US" dirty="0" smtClean="0">
                <a:hlinkClick r:id="rId3"/>
              </a:rPr>
              <a:t>github.com/scylladb/gocqlx</a:t>
            </a:r>
            <a:endParaRPr lang="en-US" dirty="0" smtClean="0"/>
          </a:p>
          <a:p>
            <a:pPr marL="457200" indent="-457200">
              <a:buFont typeface="Arial" charset="0"/>
              <a:buChar char="•"/>
            </a:pPr>
            <a:endParaRPr lang="en-US" dirty="0" smtClean="0"/>
          </a:p>
          <a:p>
            <a:pPr marL="676656" lvl="1" indent="-457200">
              <a:buFont typeface="Arial" charset="0"/>
              <a:buChar char="•"/>
            </a:pPr>
            <a:endParaRPr lang="en-US" dirty="0" smtClean="0"/>
          </a:p>
          <a:p>
            <a:pPr marL="457200"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6482" y="2032809"/>
            <a:ext cx="3422499" cy="2294786"/>
          </a:xfrm>
          <a:prstGeom prst="rect">
            <a:avLst/>
          </a:prstGeom>
        </p:spPr>
      </p:pic>
    </p:spTree>
    <p:extLst>
      <p:ext uri="{BB962C8B-B14F-4D97-AF65-F5344CB8AC3E}">
        <p14:creationId xmlns:p14="http://schemas.microsoft.com/office/powerpoint/2010/main" val="160941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b="1"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takeaways</a:t>
            </a:r>
          </a:p>
        </p:txBody>
      </p:sp>
    </p:spTree>
    <p:extLst>
      <p:ext uri="{BB962C8B-B14F-4D97-AF65-F5344CB8AC3E}">
        <p14:creationId xmlns:p14="http://schemas.microsoft.com/office/powerpoint/2010/main" val="38600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43918" y="1601777"/>
            <a:ext cx="5902498" cy="914400"/>
          </a:xfrm>
        </p:spPr>
        <p:txBody>
          <a:bodyPr/>
          <a:lstStyle/>
          <a:p>
            <a:pPr algn="ctr"/>
            <a:r>
              <a:rPr lang="en-US" sz="2000" dirty="0" smtClean="0"/>
              <a:t>By show of hands</a:t>
            </a:r>
            <a:r>
              <a:rPr lang="mr-IN" sz="2000" dirty="0" smtClean="0"/>
              <a:t>…</a:t>
            </a:r>
            <a:r>
              <a:rPr lang="en-US" sz="2000" dirty="0" smtClean="0"/>
              <a:t/>
            </a:r>
            <a:br>
              <a:rPr lang="en-US" sz="2000" dirty="0" smtClean="0"/>
            </a:br>
            <a:r>
              <a:rPr lang="en-US" dirty="0" smtClean="0"/>
              <a:t>Who likes the Go Gopher?</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7041" y="3129951"/>
            <a:ext cx="5656251" cy="2253073"/>
          </a:xfrm>
          <a:prstGeom prst="rect">
            <a:avLst/>
          </a:prstGeom>
        </p:spPr>
      </p:pic>
    </p:spTree>
    <p:extLst>
      <p:ext uri="{BB962C8B-B14F-4D97-AF65-F5344CB8AC3E}">
        <p14:creationId xmlns:p14="http://schemas.microsoft.com/office/powerpoint/2010/main" val="760323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 bring to you</a:t>
            </a:r>
            <a:r>
              <a:rPr lang="mr-IN" b="1" dirty="0" smtClean="0"/>
              <a:t>…</a:t>
            </a:r>
            <a:r>
              <a:rPr lang="en-US" b="1" dirty="0" smtClean="0"/>
              <a:t>  Gophers </a:t>
            </a:r>
            <a:r>
              <a:rPr lang="en-US" b="1" dirty="0"/>
              <a:t>“R” </a:t>
            </a:r>
            <a:r>
              <a:rPr lang="en-US" b="1" dirty="0" smtClean="0"/>
              <a:t>Us</a:t>
            </a:r>
            <a:endParaRPr lang="en-US" b="1"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27</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3244" y="1788922"/>
            <a:ext cx="6964833" cy="436695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6663" y="3217634"/>
            <a:ext cx="2478534" cy="987282"/>
          </a:xfrm>
          <a:prstGeom prst="rect">
            <a:avLst/>
          </a:prstGeom>
        </p:spPr>
      </p:pic>
    </p:spTree>
    <p:extLst>
      <p:ext uri="{BB962C8B-B14F-4D97-AF65-F5344CB8AC3E}">
        <p14:creationId xmlns:p14="http://schemas.microsoft.com/office/powerpoint/2010/main" val="1419315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r>
              <a:rPr lang="en-US" dirty="0" smtClean="0"/>
              <a:t>Data Pipeline (Gophers “R” Us)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49" name="Rectangle 48"/>
          <p:cNvSpPr/>
          <p:nvPr/>
        </p:nvSpPr>
        <p:spPr>
          <a:xfrm>
            <a:off x="4598624" y="2310531"/>
            <a:ext cx="2795408"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Gopher sales data</a:t>
            </a:r>
            <a:endParaRPr lang="en-US" sz="1600" dirty="0">
              <a:solidFill>
                <a:schemeClr val="tx1"/>
              </a:solidFill>
            </a:endParaRPr>
          </a:p>
        </p:txBody>
      </p:sp>
      <p:sp>
        <p:nvSpPr>
          <p:cNvPr id="51" name="Rectangle 50"/>
          <p:cNvSpPr/>
          <p:nvPr/>
        </p:nvSpPr>
        <p:spPr>
          <a:xfrm>
            <a:off x="4598624" y="4182029"/>
            <a:ext cx="2795406"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Log data</a:t>
            </a:r>
            <a:endParaRPr lang="en-US" sz="1600" dirty="0">
              <a:solidFill>
                <a:schemeClr val="tx1"/>
              </a:solidFill>
            </a:endParaRPr>
          </a:p>
        </p:txBody>
      </p:sp>
      <p:sp>
        <p:nvSpPr>
          <p:cNvPr id="53" name="Rectangle 52"/>
          <p:cNvSpPr/>
          <p:nvPr/>
        </p:nvSpPr>
        <p:spPr>
          <a:xfrm>
            <a:off x="4598624" y="3246280"/>
            <a:ext cx="2795408"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Sensor data</a:t>
            </a:r>
            <a:endParaRPr lang="en-US" sz="1600" dirty="0">
              <a:solidFill>
                <a:schemeClr val="tx1"/>
              </a:solidFill>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46458" y="2860955"/>
            <a:ext cx="2507985" cy="1572506"/>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9717" y="3350159"/>
            <a:ext cx="935783" cy="372753"/>
          </a:xfrm>
          <a:prstGeom prst="rect">
            <a:avLst/>
          </a:prstGeom>
        </p:spPr>
      </p:pic>
    </p:spTree>
    <p:extLst>
      <p:ext uri="{BB962C8B-B14F-4D97-AF65-F5344CB8AC3E}">
        <p14:creationId xmlns:p14="http://schemas.microsoft.com/office/powerpoint/2010/main" val="157046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t>
            </a:r>
            <a:r>
              <a:rPr lang="en-US" dirty="0" smtClean="0"/>
              <a:t>architecture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3" name="Rectangle 52"/>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cxnSp>
        <p:nvCxnSpPr>
          <p:cNvPr id="54" name="Straight Arrow Connector 53"/>
          <p:cNvCxnSpPr>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Tree>
    <p:extLst>
      <p:ext uri="{BB962C8B-B14F-4D97-AF65-F5344CB8AC3E}">
        <p14:creationId xmlns:p14="http://schemas.microsoft.com/office/powerpoint/2010/main" val="646741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cover</a:t>
            </a:r>
            <a:endParaRPr lang="en-US" dirty="0"/>
          </a:p>
        </p:txBody>
      </p:sp>
      <p:sp>
        <p:nvSpPr>
          <p:cNvPr id="3" name="Content Placeholder 2"/>
          <p:cNvSpPr>
            <a:spLocks noGrp="1"/>
          </p:cNvSpPr>
          <p:nvPr>
            <p:ph sz="quarter" idx="13"/>
          </p:nvPr>
        </p:nvSpPr>
        <p:spPr/>
        <p:txBody>
          <a:bodyPr/>
          <a:lstStyle/>
          <a:p>
            <a:pPr marL="514350" indent="-514350">
              <a:buFont typeface="+mj-lt"/>
              <a:buAutoNum type="arabicPeriod"/>
            </a:pPr>
            <a:r>
              <a:rPr lang="en-US" dirty="0" smtClean="0"/>
              <a:t>Industrial </a:t>
            </a:r>
            <a:r>
              <a:rPr lang="en-US" dirty="0" err="1" smtClean="0"/>
              <a:t>IoT</a:t>
            </a:r>
            <a:r>
              <a:rPr lang="en-US" dirty="0" smtClean="0"/>
              <a:t> and Data @ GE</a:t>
            </a:r>
          </a:p>
          <a:p>
            <a:pPr marL="514350" indent="-514350">
              <a:buFont typeface="+mj-lt"/>
              <a:buAutoNum type="arabicPeriod"/>
            </a:pPr>
            <a:r>
              <a:rPr lang="en-US" dirty="0" smtClean="0"/>
              <a:t>Introduction to Data Pipelines</a:t>
            </a:r>
          </a:p>
          <a:p>
            <a:pPr marL="514350" indent="-514350">
              <a:buFont typeface="+mj-lt"/>
              <a:buAutoNum type="arabicPeriod"/>
            </a:pPr>
            <a:r>
              <a:rPr lang="en-US" dirty="0" smtClean="0"/>
              <a:t>Sample Data Pipeline in Go</a:t>
            </a:r>
          </a:p>
          <a:p>
            <a:pPr marL="514350" indent="-514350">
              <a:buFont typeface="+mj-lt"/>
              <a:buAutoNum type="arabicPeriod"/>
            </a:pPr>
            <a:r>
              <a:rPr lang="en-US" dirty="0" smtClean="0"/>
              <a:t>Resiliency Testing our Data Pipeline</a:t>
            </a:r>
          </a:p>
          <a:p>
            <a:pPr marL="514350" indent="-514350">
              <a:buFont typeface="+mj-lt"/>
              <a:buAutoNum type="arabicPeriod"/>
            </a:pPr>
            <a:r>
              <a:rPr lang="en-US" dirty="0" smtClean="0"/>
              <a:t>Results and takeaways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a:stretch>
            <a:fillRect/>
          </a:stretch>
        </p:blipFill>
        <p:spPr>
          <a:xfrm flipH="1">
            <a:off x="7564584" y="2078093"/>
            <a:ext cx="3114387" cy="2590800"/>
          </a:xfrm>
          <a:prstGeom prst="rect">
            <a:avLst/>
          </a:prstGeom>
        </p:spPr>
      </p:pic>
    </p:spTree>
    <p:extLst>
      <p:ext uri="{BB962C8B-B14F-4D97-AF65-F5344CB8AC3E}">
        <p14:creationId xmlns:p14="http://schemas.microsoft.com/office/powerpoint/2010/main" val="2478371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0" name="Rectangle 29"/>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cxnSp>
        <p:nvCxnSpPr>
          <p:cNvPr id="32" name="Straight Arrow Connector 31"/>
          <p:cNvCxnSpPr>
            <a:stCxn id="34" idx="2"/>
          </p:cNvCxnSpPr>
          <p:nvPr/>
        </p:nvCxnSpPr>
        <p:spPr>
          <a:xfrm>
            <a:off x="6045977" y="2719503"/>
            <a:ext cx="0" cy="626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3" name="Rectangle 52"/>
          <p:cNvSpPr/>
          <p:nvPr/>
        </p:nvSpPr>
        <p:spPr>
          <a:xfrm>
            <a:off x="8882121" y="2230905"/>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Purchase data</a:t>
            </a:r>
          </a:p>
        </p:txBody>
      </p:sp>
      <p:cxnSp>
        <p:nvCxnSpPr>
          <p:cNvPr id="54" name="Straight Arrow Connector 53"/>
          <p:cNvCxnSpPr>
            <a:stCxn id="53" idx="1"/>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18" name="Rectangle 17"/>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Gopher sales data</a:t>
            </a:r>
          </a:p>
        </p:txBody>
      </p:sp>
    </p:spTree>
    <p:extLst>
      <p:ext uri="{BB962C8B-B14F-4D97-AF65-F5344CB8AC3E}">
        <p14:creationId xmlns:p14="http://schemas.microsoft.com/office/powerpoint/2010/main" val="373899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4681751" y="2084847"/>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8" name="Rectangle 7"/>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sp>
        <p:nvSpPr>
          <p:cNvPr id="16" name="Can 15"/>
          <p:cNvSpPr/>
          <p:nvPr/>
        </p:nvSpPr>
        <p:spPr>
          <a:xfrm>
            <a:off x="5265350" y="4751399"/>
            <a:ext cx="1536418" cy="1354902"/>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19" name="Straight Arrow Connector 18"/>
          <p:cNvCxnSpPr>
            <a:stCxn id="7" idx="2"/>
            <a:endCxn id="8" idx="0"/>
          </p:cNvCxnSpPr>
          <p:nvPr/>
        </p:nvCxnSpPr>
        <p:spPr>
          <a:xfrm>
            <a:off x="6045977" y="2695753"/>
            <a:ext cx="0" cy="6500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a:off x="6033559" y="3956729"/>
            <a:ext cx="12418" cy="97153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22" name="TextBox 21"/>
          <p:cNvSpPr txBox="1"/>
          <p:nvPr/>
        </p:nvSpPr>
        <p:spPr>
          <a:xfrm>
            <a:off x="6096000" y="4202992"/>
            <a:ext cx="549831" cy="276999"/>
          </a:xfrm>
          <a:prstGeom prst="rect">
            <a:avLst/>
          </a:prstGeom>
          <a:noFill/>
        </p:spPr>
        <p:txBody>
          <a:bodyPr wrap="none" lIns="0" tIns="0" rIns="0" bIns="0" rtlCol="0">
            <a:spAutoFit/>
          </a:bodyPr>
          <a:lstStyle/>
          <a:p>
            <a:r>
              <a:rPr lang="en-US" dirty="0" smtClean="0">
                <a:solidFill>
                  <a:schemeClr val="accent2"/>
                </a:solidFill>
              </a:rPr>
              <a:t>Write</a:t>
            </a:r>
          </a:p>
        </p:txBody>
      </p:sp>
      <p:sp>
        <p:nvSpPr>
          <p:cNvPr id="23" name="Rectangle 22"/>
          <p:cNvSpPr/>
          <p:nvPr/>
        </p:nvSpPr>
        <p:spPr>
          <a:xfrm>
            <a:off x="2044850" y="1913577"/>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25" name="Straight Arrow Connector 24"/>
          <p:cNvCxnSpPr>
            <a:stCxn id="23" idx="3"/>
          </p:cNvCxnSpPr>
          <p:nvPr/>
        </p:nvCxnSpPr>
        <p:spPr>
          <a:xfrm>
            <a:off x="3177534" y="2084847"/>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a:xfrm>
            <a:off x="2044850" y="2505834"/>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29" name="Straight Arrow Connector 28"/>
          <p:cNvCxnSpPr>
            <a:stCxn id="28" idx="3"/>
          </p:cNvCxnSpPr>
          <p:nvPr/>
        </p:nvCxnSpPr>
        <p:spPr>
          <a:xfrm flipV="1">
            <a:off x="3209833" y="2512946"/>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p:cNvCxnSpPr>
            <a:stCxn id="30" idx="1"/>
            <a:endCxn id="7" idx="3"/>
          </p:cNvCxnSpPr>
          <p:nvPr/>
        </p:nvCxnSpPr>
        <p:spPr>
          <a:xfrm flipH="1" flipV="1">
            <a:off x="7410203" y="2390300"/>
            <a:ext cx="1471918" cy="1187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6" name="TextBox 25"/>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30" name="Rectangle 29"/>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spTree>
    <p:extLst>
      <p:ext uri="{BB962C8B-B14F-4D97-AF65-F5344CB8AC3E}">
        <p14:creationId xmlns:p14="http://schemas.microsoft.com/office/powerpoint/2010/main" val="8038477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0" name="Rectangle 29"/>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sp>
        <p:nvSpPr>
          <p:cNvPr id="31" name="Can 30"/>
          <p:cNvSpPr/>
          <p:nvPr/>
        </p:nvSpPr>
        <p:spPr>
          <a:xfrm>
            <a:off x="5265350" y="4751399"/>
            <a:ext cx="1536418" cy="1354902"/>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32" name="Straight Arrow Connector 31"/>
          <p:cNvCxnSpPr>
            <a:stCxn id="34" idx="2"/>
          </p:cNvCxnSpPr>
          <p:nvPr/>
        </p:nvCxnSpPr>
        <p:spPr>
          <a:xfrm>
            <a:off x="6045977" y="2719503"/>
            <a:ext cx="0" cy="626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p:nvPr/>
        </p:nvCxnSpPr>
        <p:spPr>
          <a:xfrm>
            <a:off x="6033559" y="3956729"/>
            <a:ext cx="12418" cy="97153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39" name="TextBox 38"/>
          <p:cNvSpPr txBox="1"/>
          <p:nvPr/>
        </p:nvSpPr>
        <p:spPr>
          <a:xfrm>
            <a:off x="6096000" y="4202992"/>
            <a:ext cx="549831" cy="276999"/>
          </a:xfrm>
          <a:prstGeom prst="rect">
            <a:avLst/>
          </a:prstGeom>
          <a:noFill/>
        </p:spPr>
        <p:txBody>
          <a:bodyPr wrap="none" lIns="0" tIns="0" rIns="0" bIns="0" rtlCol="0">
            <a:spAutoFit/>
          </a:bodyPr>
          <a:lstStyle/>
          <a:p>
            <a:r>
              <a:rPr lang="en-US" dirty="0" smtClean="0">
                <a:solidFill>
                  <a:schemeClr val="accent2"/>
                </a:solidFill>
              </a:rPr>
              <a:t>Write</a:t>
            </a:r>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23" idx="1"/>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2" name="Oval 21"/>
          <p:cNvSpPr/>
          <p:nvPr/>
        </p:nvSpPr>
        <p:spPr>
          <a:xfrm>
            <a:off x="3752603" y="2807451"/>
            <a:ext cx="4609115" cy="1865974"/>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
        <p:nvSpPr>
          <p:cNvPr id="7" name="TextBox 6"/>
          <p:cNvSpPr txBox="1"/>
          <p:nvPr/>
        </p:nvSpPr>
        <p:spPr>
          <a:xfrm>
            <a:off x="8501889" y="3551387"/>
            <a:ext cx="1893147" cy="276999"/>
          </a:xfrm>
          <a:prstGeom prst="rect">
            <a:avLst/>
          </a:prstGeom>
          <a:noFill/>
        </p:spPr>
        <p:txBody>
          <a:bodyPr wrap="none" lIns="0" tIns="0" rIns="0" bIns="0" rtlCol="0">
            <a:spAutoFit/>
          </a:bodyPr>
          <a:lstStyle/>
          <a:p>
            <a:r>
              <a:rPr lang="en-US" smtClean="0">
                <a:solidFill>
                  <a:srgbClr val="FF0000"/>
                </a:solidFill>
              </a:rPr>
              <a:t>What we’ll focus on</a:t>
            </a:r>
            <a:endParaRPr lang="en-US" dirty="0" smtClean="0">
              <a:solidFill>
                <a:srgbClr val="FF0000"/>
              </a:solidFill>
            </a:endParaRPr>
          </a:p>
        </p:txBody>
      </p:sp>
      <p:sp>
        <p:nvSpPr>
          <p:cNvPr id="23" name="Rectangle 22"/>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spTree>
    <p:extLst>
      <p:ext uri="{BB962C8B-B14F-4D97-AF65-F5344CB8AC3E}">
        <p14:creationId xmlns:p14="http://schemas.microsoft.com/office/powerpoint/2010/main" val="2015240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b="1" dirty="0" smtClean="0"/>
              <a:t>Simplified Application Flow:</a:t>
            </a:r>
            <a:r>
              <a:rPr lang="en-US" dirty="0" smtClean="0"/>
              <a:t> 3 Easy Steps</a:t>
            </a:r>
            <a:endParaRPr lang="en-US" dirty="0"/>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6849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Subscribing to Kafka</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275245" y="2862112"/>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392498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3"/>
            <a:ext cx="11201400" cy="914400"/>
          </a:xfrm>
        </p:spPr>
        <p:txBody>
          <a:bodyPr/>
          <a:lstStyle/>
          <a:p>
            <a:r>
              <a:rPr lang="en-US" dirty="0"/>
              <a:t>Subscribing to Kafka</a:t>
            </a:r>
          </a:p>
        </p:txBody>
      </p:sp>
      <p:sp>
        <p:nvSpPr>
          <p:cNvPr id="4" name="Slide Number Placeholder 3"/>
          <p:cNvSpPr>
            <a:spLocks noGrp="1"/>
          </p:cNvSpPr>
          <p:nvPr>
            <p:ph type="sldNum" sz="quarter" idx="4"/>
          </p:nvPr>
        </p:nvSpPr>
        <p:spPr/>
        <p:txBody>
          <a:bodyPr/>
          <a:lstStyle/>
          <a:p>
            <a:fld id="{00E6A5BD-C011-4A45-AA3A-201790FB7F2B}" type="slidenum">
              <a:rPr lang="en-CA" smtClean="0"/>
              <a:pPr/>
              <a:t>35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TextBox 7"/>
          <p:cNvSpPr txBox="1"/>
          <p:nvPr/>
        </p:nvSpPr>
        <p:spPr>
          <a:xfrm>
            <a:off x="7014574" y="2674409"/>
            <a:ext cx="5000209" cy="1661993"/>
          </a:xfrm>
          <a:prstGeom prst="rect">
            <a:avLst/>
          </a:prstGeom>
          <a:noFill/>
        </p:spPr>
        <p:txBody>
          <a:bodyPr wrap="square" lIns="0" tIns="0" rIns="0" bIns="0" rtlCol="0">
            <a:spAutoFit/>
          </a:bodyPr>
          <a:lstStyle/>
          <a:p>
            <a:endParaRPr lang="en-US" b="1" dirty="0" smtClean="0">
              <a:solidFill>
                <a:schemeClr val="accent2"/>
              </a:solidFill>
            </a:endParaRPr>
          </a:p>
          <a:p>
            <a:pPr marL="342900" indent="-342900">
              <a:buAutoNum type="arabicPeriod"/>
            </a:pPr>
            <a:r>
              <a:rPr lang="en-US" b="1" dirty="0" smtClean="0">
                <a:solidFill>
                  <a:schemeClr val="accent2"/>
                </a:solidFill>
              </a:rPr>
              <a:t>Messages channel: </a:t>
            </a:r>
            <a:r>
              <a:rPr lang="en-US" dirty="0" smtClean="0">
                <a:solidFill>
                  <a:schemeClr val="accent2"/>
                </a:solidFill>
              </a:rPr>
              <a:t>Data from Kafka</a:t>
            </a:r>
          </a:p>
          <a:p>
            <a:pPr marL="342900" indent="-342900">
              <a:buAutoNum type="arabicPeriod"/>
            </a:pPr>
            <a:endParaRPr lang="en-US" dirty="0" smtClean="0">
              <a:solidFill>
                <a:schemeClr val="accent2"/>
              </a:solidFill>
            </a:endParaRPr>
          </a:p>
          <a:p>
            <a:pPr marL="342900" indent="-342900">
              <a:buAutoNum type="arabicPeriod"/>
            </a:pPr>
            <a:r>
              <a:rPr lang="en-US" b="1" dirty="0" smtClean="0">
                <a:solidFill>
                  <a:schemeClr val="accent2"/>
                </a:solidFill>
              </a:rPr>
              <a:t>Notifications channel:</a:t>
            </a:r>
            <a:r>
              <a:rPr lang="en-US" dirty="0" smtClean="0">
                <a:solidFill>
                  <a:schemeClr val="accent2"/>
                </a:solidFill>
              </a:rPr>
              <a:t> </a:t>
            </a:r>
            <a:r>
              <a:rPr lang="en-US" dirty="0">
                <a:solidFill>
                  <a:schemeClr val="accent2"/>
                </a:solidFill>
              </a:rPr>
              <a:t>R</a:t>
            </a:r>
            <a:r>
              <a:rPr lang="en-US" dirty="0" smtClean="0">
                <a:solidFill>
                  <a:schemeClr val="accent2"/>
                </a:solidFill>
              </a:rPr>
              <a:t>ebalance notifications</a:t>
            </a:r>
            <a:endParaRPr lang="en-US" dirty="0">
              <a:solidFill>
                <a:schemeClr val="accent2"/>
              </a:solidFill>
            </a:endParaRPr>
          </a:p>
          <a:p>
            <a:pPr marL="342900" indent="-342900">
              <a:buAutoNum type="arabicPeriod"/>
            </a:pPr>
            <a:endParaRPr lang="en-US" dirty="0" smtClean="0">
              <a:solidFill>
                <a:schemeClr val="accent2"/>
              </a:solidFill>
            </a:endParaRPr>
          </a:p>
          <a:p>
            <a:pPr marL="342900" indent="-342900">
              <a:buAutoNum type="arabicPeriod"/>
            </a:pPr>
            <a:r>
              <a:rPr lang="en-US" b="1" dirty="0" smtClean="0">
                <a:solidFill>
                  <a:schemeClr val="accent2"/>
                </a:solidFill>
              </a:rPr>
              <a:t>Errors channel: </a:t>
            </a:r>
            <a:r>
              <a:rPr lang="en-US" dirty="0" smtClean="0">
                <a:solidFill>
                  <a:schemeClr val="accent2"/>
                </a:solidFill>
              </a:rPr>
              <a:t>Errors in offset management</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039" y="2045048"/>
            <a:ext cx="6444582" cy="3466404"/>
          </a:xfrm>
          <a:prstGeom prst="rect">
            <a:avLst/>
          </a:prstGeom>
        </p:spPr>
      </p:pic>
    </p:spTree>
    <p:extLst>
      <p:ext uri="{BB962C8B-B14F-4D97-AF65-F5344CB8AC3E}">
        <p14:creationId xmlns:p14="http://schemas.microsoft.com/office/powerpoint/2010/main" val="1187640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Handling messages</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303258" y="3532551"/>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487039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messages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37</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65537" y="1956188"/>
            <a:ext cx="6666173" cy="3701093"/>
          </a:xfrm>
          <a:prstGeom prst="rect">
            <a:avLst/>
          </a:prstGeom>
        </p:spPr>
      </p:pic>
      <p:sp>
        <p:nvSpPr>
          <p:cNvPr id="12" name="Rectangle 11"/>
          <p:cNvSpPr/>
          <p:nvPr/>
        </p:nvSpPr>
        <p:spPr>
          <a:xfrm>
            <a:off x="9458385" y="259392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13" name="Rectangle 12"/>
          <p:cNvSpPr/>
          <p:nvPr/>
        </p:nvSpPr>
        <p:spPr>
          <a:xfrm>
            <a:off x="9458385" y="323515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14" name="Can 13"/>
          <p:cNvSpPr/>
          <p:nvPr/>
        </p:nvSpPr>
        <p:spPr>
          <a:xfrm>
            <a:off x="9458385" y="378462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5" name="Straight Arrow Connector 14"/>
          <p:cNvCxnSpPr/>
          <p:nvPr/>
        </p:nvCxnSpPr>
        <p:spPr>
          <a:xfrm>
            <a:off x="10050715" y="299061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p:cNvCxnSpPr/>
          <p:nvPr/>
        </p:nvCxnSpPr>
        <p:spPr>
          <a:xfrm>
            <a:off x="6638795" y="2411719"/>
            <a:ext cx="2605413" cy="3709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p:cNvCxnSpPr/>
          <p:nvPr/>
        </p:nvCxnSpPr>
        <p:spPr>
          <a:xfrm>
            <a:off x="5937337" y="2782621"/>
            <a:ext cx="3306871" cy="60017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a:off x="7590772" y="4246841"/>
            <a:ext cx="1653436" cy="2768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p:cNvCxnSpPr/>
          <p:nvPr/>
        </p:nvCxnSpPr>
        <p:spPr>
          <a:xfrm>
            <a:off x="10050715" y="363184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Oval 27"/>
          <p:cNvSpPr/>
          <p:nvPr/>
        </p:nvSpPr>
        <p:spPr>
          <a:xfrm>
            <a:off x="9244208" y="3050016"/>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674135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our message</a:t>
            </a:r>
            <a:br>
              <a:rPr lang="en-US" dirty="0" smtClean="0"/>
            </a:br>
            <a:r>
              <a:rPr lang="en-US" sz="2000" dirty="0"/>
              <a:t>Gophers “R” Us </a:t>
            </a:r>
            <a:r>
              <a:rPr lang="en-US" sz="2000" dirty="0" smtClean="0"/>
              <a:t> complicated business logic</a:t>
            </a:r>
            <a:endParaRPr lang="en-US" sz="2000"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8527" y="2091497"/>
            <a:ext cx="8122607" cy="3544062"/>
          </a:xfrm>
          <a:prstGeom prst="rect">
            <a:avLst/>
          </a:prstGeom>
        </p:spPr>
      </p:pic>
    </p:spTree>
    <p:extLst>
      <p:ext uri="{BB962C8B-B14F-4D97-AF65-F5344CB8AC3E}">
        <p14:creationId xmlns:p14="http://schemas.microsoft.com/office/powerpoint/2010/main" val="387140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our message</a:t>
            </a:r>
            <a:br>
              <a:rPr lang="en-US" dirty="0" smtClean="0"/>
            </a:br>
            <a:r>
              <a:rPr lang="en-US" sz="2000" dirty="0"/>
              <a:t>Gophers “R” Us </a:t>
            </a:r>
            <a:r>
              <a:rPr lang="en-US" sz="2000" dirty="0" smtClean="0"/>
              <a:t> complicated business logic</a:t>
            </a:r>
            <a:endParaRPr lang="en-US" sz="2000"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1210" y="1892299"/>
            <a:ext cx="7299960" cy="4072939"/>
          </a:xfrm>
          <a:prstGeom prst="rect">
            <a:avLst/>
          </a:prstGeom>
        </p:spPr>
      </p:pic>
    </p:spTree>
    <p:extLst>
      <p:ext uri="{BB962C8B-B14F-4D97-AF65-F5344CB8AC3E}">
        <p14:creationId xmlns:p14="http://schemas.microsoft.com/office/powerpoint/2010/main" val="1372205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9144" y="3382"/>
            <a:ext cx="12207240" cy="6876288"/>
          </a:xfrm>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b="1" dirty="0"/>
              <a:t>Industrial </a:t>
            </a:r>
            <a:r>
              <a:rPr lang="en-US" b="1" dirty="0" err="1"/>
              <a:t>IoT</a:t>
            </a:r>
            <a:r>
              <a:rPr lang="en-US" b="1" dirty="0"/>
              <a:t> and Data @ GE</a:t>
            </a:r>
          </a:p>
          <a:p>
            <a:pPr marL="514350" indent="-514350">
              <a:buFont typeface="+mj-lt"/>
              <a:buAutoNum type="arabicPeriod"/>
            </a:pPr>
            <a:r>
              <a:rPr lang="en-US" dirty="0" smtClean="0"/>
              <a:t>Introduction </a:t>
            </a:r>
            <a:r>
              <a:rPr lang="en-US" dirty="0"/>
              <a:t>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takeaways</a:t>
            </a:r>
          </a:p>
        </p:txBody>
      </p:sp>
    </p:spTree>
    <p:extLst>
      <p:ext uri="{BB962C8B-B14F-4D97-AF65-F5344CB8AC3E}">
        <p14:creationId xmlns:p14="http://schemas.microsoft.com/office/powerpoint/2010/main" val="84735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Writing to Cassandra</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40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245281" y="4140684"/>
            <a:ext cx="1750380" cy="193549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732230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Cassandra</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2014602"/>
            <a:ext cx="11224886" cy="2457189"/>
          </a:xfrm>
          <a:prstGeom prst="rect">
            <a:avLst/>
          </a:prstGeom>
        </p:spPr>
      </p:pic>
    </p:spTree>
    <p:extLst>
      <p:ext uri="{BB962C8B-B14F-4D97-AF65-F5344CB8AC3E}">
        <p14:creationId xmlns:p14="http://schemas.microsoft.com/office/powerpoint/2010/main" val="10014684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Graceful shutdown</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9" name="TextBox 8"/>
          <p:cNvSpPr txBox="1"/>
          <p:nvPr/>
        </p:nvSpPr>
        <p:spPr>
          <a:xfrm>
            <a:off x="7569035" y="1813797"/>
            <a:ext cx="4454746" cy="4154984"/>
          </a:xfrm>
          <a:prstGeom prst="rect">
            <a:avLst/>
          </a:prstGeom>
          <a:noFill/>
        </p:spPr>
        <p:txBody>
          <a:bodyPr wrap="none" lIns="0" tIns="0" rIns="0" bIns="0" rtlCol="0">
            <a:spAutoFit/>
          </a:bodyPr>
          <a:lstStyle/>
          <a:p>
            <a:pPr marL="342900" indent="-342900">
              <a:buAutoNum type="arabicPeriod"/>
            </a:pPr>
            <a:r>
              <a:rPr lang="en-US" dirty="0" smtClean="0">
                <a:solidFill>
                  <a:schemeClr val="accent2"/>
                </a:solidFill>
              </a:rPr>
              <a:t>Setup channel for listening to OS Signals</a:t>
            </a:r>
          </a:p>
          <a:p>
            <a:pPr marL="342900" indent="-342900">
              <a:buAutoNum type="arabicPeriod"/>
            </a:pPr>
            <a:endParaRPr lang="en-US" dirty="0" smtClean="0">
              <a:solidFill>
                <a:schemeClr val="accent2"/>
              </a:solidFill>
            </a:endParaRPr>
          </a:p>
          <a:p>
            <a:pPr marL="342900" indent="-342900">
              <a:buAutoNum type="arabicPeriod"/>
            </a:pPr>
            <a:endParaRPr lang="en-US" dirty="0">
              <a:solidFill>
                <a:schemeClr val="accent2"/>
              </a:solidFill>
            </a:endParaRPr>
          </a:p>
          <a:p>
            <a:pPr marL="342900" indent="-342900">
              <a:buAutoNum type="arabicPeriod"/>
            </a:pPr>
            <a:endParaRPr lang="en-US" dirty="0">
              <a:solidFill>
                <a:schemeClr val="accent2"/>
              </a:solidFill>
            </a:endParaRPr>
          </a:p>
          <a:p>
            <a:pPr marL="342900" indent="-342900">
              <a:buAutoNum type="arabicPeriod"/>
            </a:pPr>
            <a:r>
              <a:rPr lang="en-US" dirty="0" smtClean="0">
                <a:solidFill>
                  <a:schemeClr val="accent2"/>
                </a:solidFill>
              </a:rPr>
              <a:t>Listen on </a:t>
            </a:r>
            <a:r>
              <a:rPr lang="en-US" dirty="0" err="1" smtClean="0">
                <a:solidFill>
                  <a:schemeClr val="accent2"/>
                </a:solidFill>
              </a:rPr>
              <a:t>os</a:t>
            </a:r>
            <a:r>
              <a:rPr lang="en-US" dirty="0">
                <a:solidFill>
                  <a:schemeClr val="accent2"/>
                </a:solidFill>
              </a:rPr>
              <a:t> </a:t>
            </a:r>
            <a:r>
              <a:rPr lang="en-US" dirty="0" smtClean="0">
                <a:solidFill>
                  <a:schemeClr val="accent2"/>
                </a:solidFill>
              </a:rPr>
              <a:t>signals channel</a:t>
            </a:r>
          </a:p>
          <a:p>
            <a:pPr marL="342900" indent="-342900">
              <a:buAutoNum type="arabicPeriod"/>
            </a:pPr>
            <a:endParaRPr lang="en-US" dirty="0">
              <a:solidFill>
                <a:schemeClr val="accent2"/>
              </a:solidFill>
            </a:endParaRPr>
          </a:p>
          <a:p>
            <a:pPr marL="342900" indent="-342900">
              <a:buAutoNum type="arabicPeriod"/>
            </a:pPr>
            <a:r>
              <a:rPr lang="en-US" dirty="0" smtClean="0">
                <a:solidFill>
                  <a:schemeClr val="accent2"/>
                </a:solidFill>
              </a:rPr>
              <a:t>Handle SIGTERM for graceful shutdown</a:t>
            </a:r>
          </a:p>
          <a:p>
            <a:pPr marL="800100" lvl="1" indent="-342900">
              <a:buFont typeface="Arial" charset="0"/>
              <a:buChar char="•"/>
            </a:pPr>
            <a:r>
              <a:rPr lang="en-US" dirty="0" smtClean="0">
                <a:solidFill>
                  <a:schemeClr val="accent2"/>
                </a:solidFill>
              </a:rPr>
              <a:t>k8s sends this signal</a:t>
            </a:r>
            <a:r>
              <a:rPr lang="en-US" dirty="0">
                <a:solidFill>
                  <a:schemeClr val="accent2"/>
                </a:solidFill>
              </a:rPr>
              <a:t> </a:t>
            </a:r>
            <a:r>
              <a:rPr lang="en-US" dirty="0" smtClean="0">
                <a:solidFill>
                  <a:schemeClr val="accent2"/>
                </a:solidFill>
              </a:rPr>
              <a:t>when containers</a:t>
            </a:r>
            <a:br>
              <a:rPr lang="en-US" dirty="0" smtClean="0">
                <a:solidFill>
                  <a:schemeClr val="accent2"/>
                </a:solidFill>
              </a:rPr>
            </a:br>
            <a:r>
              <a:rPr lang="en-US" dirty="0" smtClean="0">
                <a:solidFill>
                  <a:schemeClr val="accent2"/>
                </a:solidFill>
              </a:rPr>
              <a:t>are stopped, scaled down, </a:t>
            </a:r>
            <a:r>
              <a:rPr lang="en-US" dirty="0" err="1" smtClean="0">
                <a:solidFill>
                  <a:schemeClr val="accent2"/>
                </a:solidFill>
              </a:rPr>
              <a:t>etc</a:t>
            </a:r>
            <a:endParaRPr lang="en-US" dirty="0" smtClean="0">
              <a:solidFill>
                <a:schemeClr val="accent2"/>
              </a:solidFill>
            </a:endParaRPr>
          </a:p>
          <a:p>
            <a:pPr marL="800100" lvl="1" indent="-342900">
              <a:buFont typeface="Arial" charset="0"/>
              <a:buChar char="•"/>
            </a:pPr>
            <a:endParaRPr lang="en-US" dirty="0" smtClean="0">
              <a:solidFill>
                <a:schemeClr val="accent2"/>
              </a:solidFill>
            </a:endParaRPr>
          </a:p>
          <a:p>
            <a:pPr marL="342900" indent="-342900">
              <a:buAutoNum type="arabicPeriod"/>
            </a:pPr>
            <a:r>
              <a:rPr lang="en-US" dirty="0" smtClean="0">
                <a:solidFill>
                  <a:schemeClr val="accent2"/>
                </a:solidFill>
              </a:rPr>
              <a:t>Grace period (10-30s)</a:t>
            </a:r>
          </a:p>
          <a:p>
            <a:pPr marL="800100" lvl="1" indent="-342900">
              <a:buFont typeface="Arial" charset="0"/>
              <a:buChar char="•"/>
            </a:pPr>
            <a:r>
              <a:rPr lang="en-US" dirty="0" smtClean="0">
                <a:solidFill>
                  <a:schemeClr val="accent2"/>
                </a:solidFill>
              </a:rPr>
              <a:t>Configurable in k8s:</a:t>
            </a:r>
            <a:br>
              <a:rPr lang="en-US" dirty="0" smtClean="0">
                <a:solidFill>
                  <a:schemeClr val="accent2"/>
                </a:solidFill>
              </a:rPr>
            </a:br>
            <a:r>
              <a:rPr lang="en-US" i="1" dirty="0" err="1" smtClean="0">
                <a:solidFill>
                  <a:schemeClr val="accent2"/>
                </a:solidFill>
              </a:rPr>
              <a:t>terminationGracePeriodSeconds</a:t>
            </a:r>
            <a:endParaRPr lang="en-US" dirty="0" smtClean="0">
              <a:solidFill>
                <a:schemeClr val="accent2"/>
              </a:solidFill>
            </a:endParaRPr>
          </a:p>
          <a:p>
            <a:pPr marL="800100" lvl="1" indent="-342900">
              <a:buFont typeface="Arial" charset="0"/>
              <a:buChar char="•"/>
            </a:pPr>
            <a:r>
              <a:rPr lang="en-US" dirty="0" smtClean="0">
                <a:solidFill>
                  <a:schemeClr val="accent2"/>
                </a:solidFill>
              </a:rPr>
              <a:t>Container killed after this period</a:t>
            </a:r>
            <a:br>
              <a:rPr lang="en-US" dirty="0" smtClean="0">
                <a:solidFill>
                  <a:schemeClr val="accent2"/>
                </a:solidFill>
              </a:rPr>
            </a:br>
            <a:r>
              <a:rPr lang="en-US" dirty="0" smtClean="0">
                <a:solidFill>
                  <a:schemeClr val="accent2"/>
                </a:solidFill>
              </a:rPr>
              <a:t>(or you can </a:t>
            </a:r>
            <a:r>
              <a:rPr lang="en-US" dirty="0" err="1" smtClean="0">
                <a:solidFill>
                  <a:schemeClr val="accent2"/>
                </a:solidFill>
              </a:rPr>
              <a:t>os.Exit</a:t>
            </a:r>
            <a:r>
              <a:rPr lang="en-US" dirty="0" smtClean="0">
                <a:solidFill>
                  <a:schemeClr val="accent2"/>
                </a:solidFill>
              </a:rPr>
              <a:t>(0) manually)</a:t>
            </a:r>
            <a:endParaRPr lang="en-US" dirty="0">
              <a:solidFill>
                <a:schemeClr val="accent2"/>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1813797"/>
            <a:ext cx="6727510" cy="3284296"/>
          </a:xfrm>
          <a:prstGeom prst="rect">
            <a:avLst/>
          </a:prstGeom>
        </p:spPr>
      </p:pic>
    </p:spTree>
    <p:extLst>
      <p:ext uri="{BB962C8B-B14F-4D97-AF65-F5344CB8AC3E}">
        <p14:creationId xmlns:p14="http://schemas.microsoft.com/office/powerpoint/2010/main" val="18794906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to Kubernetes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43</a:t>
            </a:fld>
            <a:endParaRPr lang="en-CA"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08630" y="1640438"/>
            <a:ext cx="6174740" cy="5217562"/>
          </a:xfrm>
          <a:prstGeom prst="rect">
            <a:avLst/>
          </a:prstGeom>
        </p:spPr>
      </p:pic>
    </p:spTree>
    <p:extLst>
      <p:ext uri="{BB962C8B-B14F-4D97-AF65-F5344CB8AC3E}">
        <p14:creationId xmlns:p14="http://schemas.microsoft.com/office/powerpoint/2010/main" val="3334016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b="1" dirty="0" smtClean="0"/>
              <a:t>Reliability Testing </a:t>
            </a:r>
            <a:r>
              <a:rPr lang="en-US" b="1" dirty="0"/>
              <a:t>our Data Pipeline</a:t>
            </a:r>
          </a:p>
          <a:p>
            <a:pPr marL="514350" indent="-514350">
              <a:buFont typeface="+mj-lt"/>
              <a:buAutoNum type="arabicPeriod"/>
            </a:pPr>
            <a:r>
              <a:rPr lang="en-US" dirty="0" smtClean="0"/>
              <a:t>Results </a:t>
            </a:r>
            <a:r>
              <a:rPr lang="en-US" dirty="0"/>
              <a:t>and takeaways</a:t>
            </a:r>
          </a:p>
        </p:txBody>
      </p:sp>
    </p:spTree>
    <p:extLst>
      <p:ext uri="{BB962C8B-B14F-4D97-AF65-F5344CB8AC3E}">
        <p14:creationId xmlns:p14="http://schemas.microsoft.com/office/powerpoint/2010/main" val="100132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Testing</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11201400" cy="4290059"/>
          </a:xfrm>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Systems fail</a:t>
            </a:r>
          </a:p>
          <a:p>
            <a:pPr marL="919163" lvl="2" indent="-457200">
              <a:lnSpc>
                <a:spcPct val="100000"/>
              </a:lnSpc>
              <a:spcBef>
                <a:spcPts val="0"/>
              </a:spcBef>
              <a:buFont typeface="Arial" charset="0"/>
              <a:buChar char="•"/>
              <a:defRPr/>
            </a:pPr>
            <a:r>
              <a:rPr lang="en-US" dirty="0" smtClean="0"/>
              <a:t>How does our pipeline behave </a:t>
            </a:r>
            <a:br>
              <a:rPr lang="en-US" dirty="0" smtClean="0"/>
            </a:br>
            <a:r>
              <a:rPr lang="en-US" dirty="0" smtClean="0"/>
              <a:t>during times like these?</a:t>
            </a:r>
          </a:p>
          <a:p>
            <a:pPr marL="919163" lvl="2" indent="-457200">
              <a:lnSpc>
                <a:spcPct val="100000"/>
              </a:lnSpc>
              <a:spcBef>
                <a:spcPts val="0"/>
              </a:spcBef>
              <a:buFont typeface="Arial" charset="0"/>
              <a:buChar char="•"/>
              <a:defRPr/>
            </a:pPr>
            <a:r>
              <a:rPr lang="en-US" dirty="0" smtClean="0"/>
              <a:t>How can we remedy these failures?</a:t>
            </a:r>
          </a:p>
          <a:p>
            <a:pPr marL="919163" lvl="2" indent="-457200">
              <a:lnSpc>
                <a:spcPct val="100000"/>
              </a:lnSpc>
              <a:spcBef>
                <a:spcPts val="0"/>
              </a:spcBef>
              <a:buFont typeface="Arial" charset="0"/>
              <a:buChar char="•"/>
              <a:defRPr/>
            </a:pPr>
            <a:r>
              <a:rPr lang="en-US" dirty="0" smtClean="0"/>
              <a:t>How can we ensure customer data is not lost?</a:t>
            </a:r>
          </a:p>
          <a:p>
            <a:pPr marL="676656" lvl="1" indent="-457200">
              <a:lnSpc>
                <a:spcPct val="100000"/>
              </a:lnSpc>
              <a:spcBef>
                <a:spcPts val="0"/>
              </a:spcBef>
              <a:buFont typeface="Arial" charset="0"/>
              <a:buChar char="•"/>
              <a:defRPr/>
            </a:pPr>
            <a:endParaRPr lang="en-US" dirty="0"/>
          </a:p>
          <a:p>
            <a:pPr marL="457200" indent="-457200">
              <a:lnSpc>
                <a:spcPct val="100000"/>
              </a:lnSpc>
              <a:spcBef>
                <a:spcPts val="0"/>
              </a:spcBef>
              <a:buFont typeface="Arial" charset="0"/>
              <a:buChar char="•"/>
              <a:defRPr/>
            </a:pPr>
            <a:r>
              <a:rPr lang="en-US" dirty="0" smtClean="0"/>
              <a:t>Embrace failure scenarios</a:t>
            </a:r>
          </a:p>
          <a:p>
            <a:pPr marL="919163" lvl="2" indent="-457200">
              <a:lnSpc>
                <a:spcPct val="100000"/>
              </a:lnSpc>
              <a:spcBef>
                <a:spcPts val="0"/>
              </a:spcBef>
              <a:buFont typeface="Arial" charset="0"/>
              <a:buChar char="•"/>
              <a:defRPr/>
            </a:pPr>
            <a:r>
              <a:rPr lang="en-US" dirty="0" smtClean="0"/>
              <a:t>or they will embrace you at 3 AM </a:t>
            </a:r>
          </a:p>
          <a:p>
            <a:pPr marL="457200" indent="-457200">
              <a:lnSpc>
                <a:spcPct val="100000"/>
              </a:lnSpc>
              <a:spcBef>
                <a:spcPts val="0"/>
              </a:spcBef>
              <a:buFont typeface="Arial" charset="0"/>
              <a:buChar char="•"/>
              <a:defRPr/>
            </a:pPr>
            <a:endParaRPr lang="en-US" dirty="0" smtClean="0"/>
          </a:p>
          <a:p>
            <a:pPr marL="457200" indent="-457200">
              <a:lnSpc>
                <a:spcPct val="100000"/>
              </a:lnSpc>
              <a:spcBef>
                <a:spcPts val="0"/>
              </a:spcBef>
              <a:buFont typeface="Arial" charset="0"/>
              <a:buChar char="•"/>
              <a:defRPr/>
            </a:pPr>
            <a:r>
              <a:rPr lang="en-US" dirty="0" smtClean="0"/>
              <a:t>If this interests you: Google SRE Book</a:t>
            </a:r>
            <a:br>
              <a:rPr lang="en-US" dirty="0" smtClean="0"/>
            </a:br>
            <a:r>
              <a:rPr lang="en-US" dirty="0" smtClean="0">
                <a:hlinkClick r:id="rId2"/>
              </a:rPr>
              <a:t>landing.google.com/sre/book/index.html</a:t>
            </a:r>
            <a:endParaRPr lang="en-US" dirty="0" smtClean="0"/>
          </a:p>
          <a:p>
            <a:pPr marL="457200" indent="-457200">
              <a:lnSpc>
                <a:spcPct val="100000"/>
              </a:lnSpc>
              <a:spcBef>
                <a:spcPts val="0"/>
              </a:spcBef>
              <a:buFont typeface="Arial" charset="0"/>
              <a:buChar char="•"/>
              <a:defRPr/>
            </a:pPr>
            <a:endParaRPr lang="en-US" dirty="0"/>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78063" y="1859834"/>
            <a:ext cx="4318637" cy="2161732"/>
          </a:xfrm>
          <a:prstGeom prst="rect">
            <a:avLst/>
          </a:prstGeom>
        </p:spPr>
      </p:pic>
    </p:spTree>
    <p:extLst>
      <p:ext uri="{BB962C8B-B14F-4D97-AF65-F5344CB8AC3E}">
        <p14:creationId xmlns:p14="http://schemas.microsoft.com/office/powerpoint/2010/main" val="717711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Testing </a:t>
            </a:r>
            <a:r>
              <a:rPr lang="en-US" dirty="0"/>
              <a:t>our Data Pipeline</a:t>
            </a:r>
          </a:p>
        </p:txBody>
      </p:sp>
      <p:sp>
        <p:nvSpPr>
          <p:cNvPr id="4" name="Slide Number Placeholder 3"/>
          <p:cNvSpPr>
            <a:spLocks noGrp="1"/>
          </p:cNvSpPr>
          <p:nvPr>
            <p:ph type="sldNum" sz="quarter" idx="4"/>
          </p:nvPr>
        </p:nvSpPr>
        <p:spPr/>
        <p:txBody>
          <a:bodyPr/>
          <a:lstStyle/>
          <a:p>
            <a:fld id="{00E6A5BD-C011-4A45-AA3A-201790FB7F2B}" type="slidenum">
              <a:rPr lang="en-CA" smtClean="0"/>
              <a:pPr/>
              <a:t>46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6411686" cy="4290059"/>
          </a:xfrm>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What can fail?</a:t>
            </a:r>
          </a:p>
          <a:p>
            <a:pPr marL="919163" lvl="2" indent="-457200">
              <a:lnSpc>
                <a:spcPct val="100000"/>
              </a:lnSpc>
              <a:spcBef>
                <a:spcPts val="0"/>
              </a:spcBef>
              <a:buFont typeface="Arial" charset="0"/>
              <a:buChar char="•"/>
              <a:defRPr/>
            </a:pPr>
            <a:r>
              <a:rPr lang="en-US" dirty="0" smtClean="0"/>
              <a:t>Data pipeline node(s)</a:t>
            </a:r>
          </a:p>
          <a:p>
            <a:pPr marL="919163" lvl="2" indent="-457200">
              <a:lnSpc>
                <a:spcPct val="100000"/>
              </a:lnSpc>
              <a:spcBef>
                <a:spcPts val="0"/>
              </a:spcBef>
              <a:buFont typeface="Arial" charset="0"/>
              <a:buChar char="•"/>
              <a:defRPr/>
            </a:pPr>
            <a:r>
              <a:rPr lang="en-US" dirty="0" smtClean="0"/>
              <a:t>Kafka node(s)</a:t>
            </a:r>
          </a:p>
          <a:p>
            <a:pPr marL="919163" lvl="2" indent="-457200">
              <a:lnSpc>
                <a:spcPct val="100000"/>
              </a:lnSpc>
              <a:spcBef>
                <a:spcPts val="0"/>
              </a:spcBef>
              <a:buFont typeface="Arial" charset="0"/>
              <a:buChar char="•"/>
              <a:defRPr/>
            </a:pPr>
            <a:r>
              <a:rPr lang="en-US" dirty="0" smtClean="0"/>
              <a:t>Cassandra node(s)</a:t>
            </a:r>
          </a:p>
          <a:p>
            <a:pPr marL="919163" lvl="2" indent="-457200">
              <a:lnSpc>
                <a:spcPct val="100000"/>
              </a:lnSpc>
              <a:spcBef>
                <a:spcPts val="0"/>
              </a:spcBef>
              <a:buFont typeface="Arial" charset="0"/>
              <a:buChar char="•"/>
              <a:defRPr/>
            </a:pPr>
            <a:r>
              <a:rPr lang="en-US" dirty="0" smtClean="0"/>
              <a:t>Kubernetes can fail</a:t>
            </a:r>
          </a:p>
          <a:p>
            <a:pPr marL="676656" lvl="1" indent="-457200">
              <a:lnSpc>
                <a:spcPct val="100000"/>
              </a:lnSpc>
              <a:spcBef>
                <a:spcPts val="0"/>
              </a:spcBef>
              <a:buFont typeface="Arial" charset="0"/>
              <a:buChar char="•"/>
              <a:defRPr/>
            </a:pPr>
            <a:endParaRPr lang="en-US" dirty="0"/>
          </a:p>
          <a:p>
            <a:pPr marL="457200" indent="-457200">
              <a:lnSpc>
                <a:spcPct val="100000"/>
              </a:lnSpc>
              <a:spcBef>
                <a:spcPts val="0"/>
              </a:spcBef>
              <a:buFont typeface="Arial" charset="0"/>
              <a:buChar char="•"/>
              <a:defRPr/>
            </a:pPr>
            <a:r>
              <a:rPr lang="en-US" dirty="0" smtClean="0"/>
              <a:t>How does our pipeline behave when this happens?</a:t>
            </a:r>
          </a:p>
          <a:p>
            <a:pPr marL="919163" lvl="2" indent="-457200">
              <a:lnSpc>
                <a:spcPct val="100000"/>
              </a:lnSpc>
              <a:spcBef>
                <a:spcPts val="0"/>
              </a:spcBef>
              <a:buFont typeface="Arial" charset="0"/>
              <a:buChar char="•"/>
              <a:defRPr/>
            </a:pPr>
            <a:r>
              <a:rPr lang="en-US" dirty="0" smtClean="0"/>
              <a:t>We can write a test</a:t>
            </a:r>
          </a:p>
          <a:p>
            <a:pPr marL="457200" indent="-457200">
              <a:lnSpc>
                <a:spcPct val="100000"/>
              </a:lnSpc>
              <a:spcBef>
                <a:spcPts val="0"/>
              </a:spcBef>
              <a:buFont typeface="Arial" charset="0"/>
              <a:buChar char="•"/>
              <a:defRPr/>
            </a:pPr>
            <a:endParaRPr lang="en-US" dirty="0" smtClean="0"/>
          </a:p>
          <a:p>
            <a:pPr marL="457200" indent="-457200">
              <a:lnSpc>
                <a:spcPct val="100000"/>
              </a:lnSpc>
              <a:spcBef>
                <a:spcPts val="0"/>
              </a:spcBef>
              <a:buFont typeface="Arial" charset="0"/>
              <a:buChar char="•"/>
              <a:defRPr/>
            </a:pPr>
            <a:r>
              <a:rPr lang="en-US" dirty="0" smtClean="0"/>
              <a:t>How can we remedy these failures?</a:t>
            </a:r>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78063" y="1859834"/>
            <a:ext cx="4318637" cy="2161732"/>
          </a:xfrm>
          <a:prstGeom prst="rect">
            <a:avLst/>
          </a:prstGeom>
        </p:spPr>
      </p:pic>
    </p:spTree>
    <p:extLst>
      <p:ext uri="{BB962C8B-B14F-4D97-AF65-F5344CB8AC3E}">
        <p14:creationId xmlns:p14="http://schemas.microsoft.com/office/powerpoint/2010/main" val="699410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774" y="509833"/>
            <a:ext cx="11201400" cy="914400"/>
          </a:xfrm>
        </p:spPr>
        <p:txBody>
          <a:bodyPr/>
          <a:lstStyle/>
          <a:p>
            <a:r>
              <a:rPr lang="en-US" dirty="0" smtClean="0"/>
              <a:t>Reliability Test example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47</a:t>
            </a:fld>
            <a:endParaRPr lang="en-CA" dirty="0"/>
          </a:p>
        </p:txBody>
      </p:sp>
      <p:sp>
        <p:nvSpPr>
          <p:cNvPr id="5" name="Date Placeholder 4"/>
          <p:cNvSpPr>
            <a:spLocks noGrp="1"/>
          </p:cNvSpPr>
          <p:nvPr>
            <p:ph type="dt" sz="half" idx="4294967295"/>
          </p:nvPr>
        </p:nvSpPr>
        <p:spPr>
          <a:xfrm>
            <a:off x="4598624" y="6432462"/>
            <a:ext cx="1671207" cy="182880"/>
          </a:xfrm>
          <a:prstGeom prst="rect">
            <a:avLst/>
          </a:prstGeom>
        </p:spPr>
        <p:txBody>
          <a:bodyPr/>
          <a:lstStyle/>
          <a:p>
            <a:fld id="{39D840D9-AEEF-004F-8452-E6067F948B99}" type="datetime3">
              <a:rPr lang="en-US" smtClean="0"/>
              <a:t>22 September 2018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3424" y="1739900"/>
            <a:ext cx="8420100" cy="5118100"/>
          </a:xfrm>
          <a:prstGeom prst="rect">
            <a:avLst/>
          </a:prstGeom>
        </p:spPr>
      </p:pic>
    </p:spTree>
    <p:extLst>
      <p:ext uri="{BB962C8B-B14F-4D97-AF65-F5344CB8AC3E}">
        <p14:creationId xmlns:p14="http://schemas.microsoft.com/office/powerpoint/2010/main" val="12833100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95300" y="1793081"/>
            <a:ext cx="5301343" cy="4290059"/>
          </a:xfrm>
        </p:spPr>
        <p:txBody>
          <a:bodyPr/>
          <a:lstStyle/>
          <a:p>
            <a:pPr marL="457200" indent="-457200">
              <a:buFont typeface="Arial" charset="0"/>
              <a:buChar char="•"/>
            </a:pPr>
            <a:r>
              <a:rPr lang="en-US" dirty="0" smtClean="0"/>
              <a:t>What else can we test?</a:t>
            </a:r>
          </a:p>
          <a:p>
            <a:pPr marL="676656" lvl="1" indent="-457200">
              <a:buFont typeface="Arial" charset="0"/>
              <a:buChar char="•"/>
            </a:pPr>
            <a:r>
              <a:rPr lang="en-US" dirty="0" smtClean="0"/>
              <a:t>Partial cluster failures</a:t>
            </a:r>
          </a:p>
          <a:p>
            <a:pPr marL="676656" lvl="1" indent="-457200">
              <a:buFont typeface="Arial" charset="0"/>
              <a:buChar char="•"/>
            </a:pPr>
            <a:r>
              <a:rPr lang="en-US" dirty="0" smtClean="0"/>
              <a:t>Full cluster failures</a:t>
            </a:r>
          </a:p>
          <a:p>
            <a:pPr marL="676656" lvl="1" indent="-457200">
              <a:buFont typeface="Arial" charset="0"/>
              <a:buChar char="•"/>
            </a:pPr>
            <a:r>
              <a:rPr lang="en-US" dirty="0" smtClean="0"/>
              <a:t>Pipeline failures</a:t>
            </a:r>
          </a:p>
          <a:p>
            <a:pPr marL="676656" lvl="1" indent="-457200">
              <a:buFont typeface="Arial" charset="0"/>
              <a:buChar char="•"/>
            </a:pPr>
            <a:r>
              <a:rPr lang="en-US" dirty="0" smtClean="0"/>
              <a:t>High load</a:t>
            </a:r>
          </a:p>
          <a:p>
            <a:pPr marL="676656" lvl="1" indent="-457200">
              <a:buFont typeface="Arial" charset="0"/>
              <a:buChar char="•"/>
            </a:pPr>
            <a:r>
              <a:rPr lang="en-US" dirty="0" err="1" smtClean="0"/>
              <a:t>etc</a:t>
            </a:r>
            <a:endParaRPr lang="en-US" dirty="0" smtClean="0"/>
          </a:p>
          <a:p>
            <a:pPr marL="457200" indent="-457200">
              <a:buFont typeface="Arial" charset="0"/>
              <a:buChar char="•"/>
            </a:pPr>
            <a:endParaRPr lang="en-US" dirty="0" smtClean="0"/>
          </a:p>
          <a:p>
            <a:pPr marL="457200" indent="-457200">
              <a:buFont typeface="Arial" charset="0"/>
              <a:buChar char="•"/>
            </a:pPr>
            <a:r>
              <a:rPr lang="en-US" dirty="0" smtClean="0"/>
              <a:t>Integration Test with Docker!</a:t>
            </a:r>
            <a:endParaRPr lang="en-US" dirty="0"/>
          </a:p>
        </p:txBody>
      </p:sp>
      <p:sp>
        <p:nvSpPr>
          <p:cNvPr id="4" name="Slide Number Placeholder 3"/>
          <p:cNvSpPr>
            <a:spLocks noGrp="1"/>
          </p:cNvSpPr>
          <p:nvPr>
            <p:ph type="sldNum" sz="quarter" idx="4"/>
          </p:nvPr>
        </p:nvSpPr>
        <p:spPr>
          <a:xfrm>
            <a:off x="11367064" y="6493515"/>
            <a:ext cx="329636" cy="182880"/>
          </a:xfrm>
        </p:spPr>
        <p:txBody>
          <a:bodyPr/>
          <a:lstStyle/>
          <a:p>
            <a:fld id="{00E6A5BD-C011-4A45-AA3A-201790FB7F2B}" type="slidenum">
              <a:rPr lang="en-CA" smtClean="0"/>
              <a:pPr/>
              <a:t>48</a:t>
            </a:fld>
            <a:endParaRPr lang="en-CA" dirty="0"/>
          </a:p>
        </p:txBody>
      </p:sp>
      <p:sp>
        <p:nvSpPr>
          <p:cNvPr id="5" name="Footer Placeholder 4"/>
          <p:cNvSpPr>
            <a:spLocks noGrp="1"/>
          </p:cNvSpPr>
          <p:nvPr>
            <p:ph type="ftr" sz="quarter" idx="3"/>
          </p:nvPr>
        </p:nvSpPr>
        <p:spPr/>
        <p:txBody>
          <a:bodyPr/>
          <a:lstStyle/>
          <a:p>
            <a:r>
              <a:rPr lang="en-US" smtClean="0"/>
              <a:t>Building Resilient Data Pipelines in Go </a:t>
            </a:r>
            <a:endParaRPr lang="en-US" dirty="0"/>
          </a:p>
        </p:txBody>
      </p:sp>
      <p:sp>
        <p:nvSpPr>
          <p:cNvPr id="6" name="Title 1"/>
          <p:cNvSpPr>
            <a:spLocks noGrp="1"/>
          </p:cNvSpPr>
          <p:nvPr>
            <p:ph type="title"/>
          </p:nvPr>
        </p:nvSpPr>
        <p:spPr/>
        <p:txBody>
          <a:bodyPr/>
          <a:lstStyle/>
          <a:p>
            <a:r>
              <a:rPr lang="en-US" dirty="0"/>
              <a:t>Reliability </a:t>
            </a:r>
            <a:r>
              <a:rPr lang="en-US" dirty="0" smtClean="0"/>
              <a:t>Test example</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0557" y="1258773"/>
            <a:ext cx="5845630" cy="4209826"/>
          </a:xfrm>
          <a:prstGeom prst="rect">
            <a:avLst/>
          </a:prstGeom>
        </p:spPr>
      </p:pic>
    </p:spTree>
    <p:extLst>
      <p:ext uri="{BB962C8B-B14F-4D97-AF65-F5344CB8AC3E}">
        <p14:creationId xmlns:p14="http://schemas.microsoft.com/office/powerpoint/2010/main" val="220117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smtClean="0"/>
              <a:t>Reliability Testing </a:t>
            </a:r>
            <a:r>
              <a:rPr lang="en-US" dirty="0"/>
              <a:t>our Data Pipeline</a:t>
            </a:r>
          </a:p>
          <a:p>
            <a:pPr marL="514350" indent="-514350">
              <a:buFont typeface="+mj-lt"/>
              <a:buAutoNum type="arabicPeriod"/>
            </a:pPr>
            <a:r>
              <a:rPr lang="en-US" b="1" dirty="0" smtClean="0"/>
              <a:t>Results </a:t>
            </a:r>
            <a:r>
              <a:rPr lang="en-US" b="1" dirty="0"/>
              <a:t>and takeaways</a:t>
            </a:r>
          </a:p>
        </p:txBody>
      </p:sp>
    </p:spTree>
    <p:extLst>
      <p:ext uri="{BB962C8B-B14F-4D97-AF65-F5344CB8AC3E}">
        <p14:creationId xmlns:p14="http://schemas.microsoft.com/office/powerpoint/2010/main" val="54673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4852" y="2530216"/>
            <a:ext cx="3466094" cy="28895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0182" y="2097776"/>
            <a:ext cx="2091192" cy="3754384"/>
          </a:xfrm>
          <a:prstGeom prst="rect">
            <a:avLst/>
          </a:prstGeom>
        </p:spPr>
      </p:pic>
      <p:sp>
        <p:nvSpPr>
          <p:cNvPr id="6" name="TextBox 5"/>
          <p:cNvSpPr txBox="1"/>
          <p:nvPr/>
        </p:nvSpPr>
        <p:spPr>
          <a:xfrm>
            <a:off x="1667547" y="269262"/>
            <a:ext cx="8680704" cy="1231106"/>
          </a:xfrm>
          <a:prstGeom prst="rect">
            <a:avLst/>
          </a:prstGeom>
          <a:noFill/>
        </p:spPr>
        <p:txBody>
          <a:bodyPr wrap="square" lIns="0" tIns="0" rIns="0" bIns="0" rtlCol="0">
            <a:spAutoFit/>
          </a:bodyPr>
          <a:lstStyle/>
          <a:p>
            <a:pPr algn="ctr"/>
            <a:r>
              <a:rPr lang="en-US" sz="4000" dirty="0" smtClean="0">
                <a:solidFill>
                  <a:schemeClr val="accent2"/>
                </a:solidFill>
              </a:rPr>
              <a:t>Who here has owned a GE </a:t>
            </a:r>
          </a:p>
          <a:p>
            <a:pPr algn="ctr"/>
            <a:r>
              <a:rPr lang="en-US" sz="4000" dirty="0" smtClean="0">
                <a:solidFill>
                  <a:schemeClr val="accent2"/>
                </a:solidFill>
              </a:rPr>
              <a:t>Fridge, Lightbulb, or Microwave?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8328" y="2097776"/>
            <a:ext cx="4123944" cy="4123944"/>
          </a:xfrm>
          <a:prstGeom prst="rect">
            <a:avLst/>
          </a:prstGeom>
        </p:spPr>
      </p:pic>
    </p:spTree>
    <p:extLst>
      <p:ext uri="{BB962C8B-B14F-4D97-AF65-F5344CB8AC3E}">
        <p14:creationId xmlns:p14="http://schemas.microsoft.com/office/powerpoint/2010/main" val="1047520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&amp; Takeaways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50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8122920" cy="4290059"/>
          </a:xfrm>
        </p:spPr>
        <p:txBody>
          <a:bodyPr/>
          <a:lstStyle/>
          <a:p>
            <a:pPr marL="457200" indent="-457200">
              <a:lnSpc>
                <a:spcPct val="100000"/>
              </a:lnSpc>
              <a:spcBef>
                <a:spcPts val="0"/>
              </a:spcBef>
              <a:buFont typeface="Arial" charset="0"/>
              <a:buChar char="•"/>
              <a:defRPr/>
            </a:pPr>
            <a:r>
              <a:rPr lang="en-US" dirty="0" smtClean="0"/>
              <a:t>Building </a:t>
            </a:r>
            <a:r>
              <a:rPr lang="en-US" dirty="0"/>
              <a:t>D</a:t>
            </a:r>
            <a:r>
              <a:rPr lang="en-US" dirty="0" smtClean="0"/>
              <a:t>ata </a:t>
            </a:r>
            <a:r>
              <a:rPr lang="en-US" dirty="0"/>
              <a:t>P</a:t>
            </a:r>
            <a:r>
              <a:rPr lang="en-US" dirty="0" smtClean="0"/>
              <a:t>ipelines in Go</a:t>
            </a:r>
          </a:p>
          <a:p>
            <a:pPr marL="919163" lvl="2" indent="-457200">
              <a:lnSpc>
                <a:spcPct val="100000"/>
              </a:lnSpc>
              <a:spcBef>
                <a:spcPts val="0"/>
              </a:spcBef>
              <a:buFont typeface="Courier New" charset="0"/>
              <a:buChar char="o"/>
              <a:defRPr/>
            </a:pPr>
            <a:r>
              <a:rPr lang="en-US" dirty="0" smtClean="0"/>
              <a:t>Simple to get a small app up and running</a:t>
            </a:r>
          </a:p>
          <a:p>
            <a:pPr marL="919163" lvl="2" indent="-457200">
              <a:lnSpc>
                <a:spcPct val="100000"/>
              </a:lnSpc>
              <a:spcBef>
                <a:spcPts val="0"/>
              </a:spcBef>
              <a:buFont typeface="Courier New" charset="0"/>
              <a:buChar char="o"/>
              <a:defRPr/>
            </a:pPr>
            <a:r>
              <a:rPr lang="en-US" dirty="0" smtClean="0"/>
              <a:t>Good enough community support for Kafka, Cassandra, </a:t>
            </a:r>
            <a:r>
              <a:rPr lang="en-US" dirty="0" err="1" smtClean="0"/>
              <a:t>etc</a:t>
            </a:r>
            <a:endParaRPr lang="en-US" dirty="0" smtClean="0"/>
          </a:p>
          <a:p>
            <a:pPr marL="919163" lvl="2" indent="-457200">
              <a:lnSpc>
                <a:spcPct val="100000"/>
              </a:lnSpc>
              <a:spcBef>
                <a:spcPts val="0"/>
              </a:spcBef>
              <a:buFont typeface="Courier New" charset="0"/>
              <a:buChar char="o"/>
              <a:defRPr/>
            </a:pPr>
            <a:r>
              <a:rPr lang="en-US" dirty="0"/>
              <a:t>Use </a:t>
            </a:r>
            <a:r>
              <a:rPr lang="en-US" dirty="0" err="1"/>
              <a:t>chan</a:t>
            </a:r>
            <a:r>
              <a:rPr lang="en-US" dirty="0"/>
              <a:t> of </a:t>
            </a:r>
            <a:r>
              <a:rPr lang="en-US" dirty="0" err="1"/>
              <a:t>os.Signals</a:t>
            </a:r>
            <a:r>
              <a:rPr lang="en-US" dirty="0"/>
              <a:t> for graceful </a:t>
            </a:r>
            <a:r>
              <a:rPr lang="en-US" dirty="0" smtClean="0"/>
              <a:t>shutdown</a:t>
            </a:r>
          </a:p>
          <a:p>
            <a:pPr marL="919163" lvl="2" indent="-457200">
              <a:lnSpc>
                <a:spcPct val="100000"/>
              </a:lnSpc>
              <a:spcBef>
                <a:spcPts val="0"/>
              </a:spcBef>
              <a:buFont typeface="Courier New" charset="0"/>
              <a:buChar char="o"/>
              <a:defRPr/>
            </a:pPr>
            <a:endParaRPr lang="en-US" dirty="0" smtClean="0"/>
          </a:p>
          <a:p>
            <a:pPr marL="457200" indent="-457200">
              <a:lnSpc>
                <a:spcPct val="100000"/>
              </a:lnSpc>
              <a:spcBef>
                <a:spcPts val="0"/>
              </a:spcBef>
              <a:buFont typeface="Arial" charset="0"/>
              <a:buChar char="•"/>
              <a:defRPr/>
            </a:pPr>
            <a:r>
              <a:rPr lang="en-US" dirty="0" smtClean="0"/>
              <a:t>Reliability testing</a:t>
            </a:r>
          </a:p>
          <a:p>
            <a:pPr marL="919163" lvl="2" indent="-457200">
              <a:lnSpc>
                <a:spcPct val="100000"/>
              </a:lnSpc>
              <a:spcBef>
                <a:spcPts val="0"/>
              </a:spcBef>
              <a:buFont typeface="Courier New" charset="0"/>
              <a:buChar char="o"/>
              <a:defRPr/>
            </a:pPr>
            <a:r>
              <a:rPr lang="en-US" dirty="0" smtClean="0"/>
              <a:t>Use </a:t>
            </a:r>
            <a:r>
              <a:rPr lang="en-US" dirty="0" err="1" smtClean="0"/>
              <a:t>docker</a:t>
            </a:r>
            <a:r>
              <a:rPr lang="en-US" dirty="0" smtClean="0"/>
              <a:t> to integration/reliability test</a:t>
            </a:r>
          </a:p>
          <a:p>
            <a:pPr marL="919163" lvl="2" indent="-457200">
              <a:lnSpc>
                <a:spcPct val="100000"/>
              </a:lnSpc>
              <a:spcBef>
                <a:spcPts val="0"/>
              </a:spcBef>
              <a:buFont typeface="Courier New" charset="0"/>
              <a:buChar char="o"/>
              <a:defRPr/>
            </a:pPr>
            <a:r>
              <a:rPr lang="en-US" dirty="0" smtClean="0"/>
              <a:t>Understand how your system behaves during failures scenarios</a:t>
            </a:r>
          </a:p>
          <a:p>
            <a:pPr marL="919163" lvl="2" indent="-457200">
              <a:lnSpc>
                <a:spcPct val="100000"/>
              </a:lnSpc>
              <a:spcBef>
                <a:spcPts val="0"/>
              </a:spcBef>
              <a:buFont typeface="Courier New" charset="0"/>
              <a:buChar char="o"/>
              <a:defRPr/>
            </a:pPr>
            <a:endParaRPr lang="en-US" dirty="0" smtClean="0"/>
          </a:p>
          <a:p>
            <a:pPr marL="457200" indent="-457200">
              <a:lnSpc>
                <a:spcPct val="100000"/>
              </a:lnSpc>
              <a:spcBef>
                <a:spcPts val="0"/>
              </a:spcBef>
              <a:buFont typeface="Arial" charset="0"/>
              <a:buChar char="•"/>
              <a:defRPr/>
            </a:pPr>
            <a:r>
              <a:rPr lang="en-US" dirty="0" smtClean="0"/>
              <a:t>Go Pipelines at GE Digital</a:t>
            </a:r>
          </a:p>
          <a:p>
            <a:pPr marL="919163" lvl="2" indent="-457200">
              <a:lnSpc>
                <a:spcPct val="100000"/>
              </a:lnSpc>
              <a:spcBef>
                <a:spcPts val="0"/>
              </a:spcBef>
              <a:buFont typeface="Courier New" charset="0"/>
              <a:buChar char="o"/>
              <a:defRPr/>
            </a:pPr>
            <a:r>
              <a:rPr lang="en-US" dirty="0" smtClean="0"/>
              <a:t>Replaced our existing Java pipeline for lower operational cost, simplicity, and performance</a:t>
            </a:r>
          </a:p>
          <a:p>
            <a:pPr marL="804863" lvl="2" indent="-342900">
              <a:lnSpc>
                <a:spcPct val="100000"/>
              </a:lnSpc>
              <a:spcBef>
                <a:spcPts val="0"/>
              </a:spcBef>
              <a:buFont typeface="Courier New" charset="0"/>
              <a:buChar char="o"/>
              <a:defRPr/>
            </a:pPr>
            <a:endParaRPr lang="en-US" dirty="0" smtClean="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08348" y="2238870"/>
            <a:ext cx="2859802" cy="3093929"/>
          </a:xfrm>
          <a:prstGeom prst="rect">
            <a:avLst/>
          </a:prstGeom>
        </p:spPr>
      </p:pic>
    </p:spTree>
    <p:extLst>
      <p:ext uri="{BB962C8B-B14F-4D97-AF65-F5344CB8AC3E}">
        <p14:creationId xmlns:p14="http://schemas.microsoft.com/office/powerpoint/2010/main" val="1908628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8226" y="636105"/>
            <a:ext cx="3300584" cy="677108"/>
          </a:xfrm>
          <a:prstGeom prst="rect">
            <a:avLst/>
          </a:prstGeom>
          <a:noFill/>
        </p:spPr>
        <p:txBody>
          <a:bodyPr wrap="none" lIns="0" tIns="0" rIns="0" bIns="0" rtlCol="0">
            <a:spAutoFit/>
          </a:bodyPr>
          <a:lstStyle/>
          <a:p>
            <a:pPr algn="ctr"/>
            <a:r>
              <a:rPr lang="en-US" sz="4400" b="1" dirty="0" smtClean="0">
                <a:solidFill>
                  <a:schemeClr val="accent2"/>
                </a:solidFill>
              </a:rPr>
              <a:t>We’re hiring!</a:t>
            </a:r>
            <a:endParaRPr lang="en-US" sz="1000" b="1" dirty="0" smtClean="0">
              <a:solidFill>
                <a:schemeClr val="accent2"/>
              </a:solidFill>
            </a:endParaRPr>
          </a:p>
        </p:txBody>
      </p:sp>
    </p:spTree>
    <p:extLst>
      <p:ext uri="{BB962C8B-B14F-4D97-AF65-F5344CB8AC3E}">
        <p14:creationId xmlns:p14="http://schemas.microsoft.com/office/powerpoint/2010/main" val="14443640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5009" y="636105"/>
            <a:ext cx="2887009" cy="830997"/>
          </a:xfrm>
          <a:prstGeom prst="rect">
            <a:avLst/>
          </a:prstGeom>
          <a:noFill/>
        </p:spPr>
        <p:txBody>
          <a:bodyPr wrap="none" lIns="0" tIns="0" rIns="0" bIns="0" rtlCol="0">
            <a:spAutoFit/>
          </a:bodyPr>
          <a:lstStyle/>
          <a:p>
            <a:pPr algn="ctr"/>
            <a:r>
              <a:rPr lang="en-US" sz="4400" b="1" dirty="0" smtClean="0">
                <a:solidFill>
                  <a:schemeClr val="accent2"/>
                </a:solidFill>
              </a:rPr>
              <a:t>Questions?</a:t>
            </a:r>
          </a:p>
          <a:p>
            <a:pPr algn="ctr"/>
            <a:r>
              <a:rPr lang="en-US" sz="1000" b="1" dirty="0" smtClean="0">
                <a:solidFill>
                  <a:schemeClr val="accent2"/>
                </a:solidFill>
              </a:rPr>
              <a:t>Or funding for Gophers ”R” Us?</a:t>
            </a:r>
          </a:p>
        </p:txBody>
      </p:sp>
    </p:spTree>
    <p:extLst>
      <p:ext uri="{BB962C8B-B14F-4D97-AF65-F5344CB8AC3E}">
        <p14:creationId xmlns:p14="http://schemas.microsoft.com/office/powerpoint/2010/main" val="31347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29937" y="2751217"/>
            <a:ext cx="6254917" cy="1477328"/>
          </a:xfrm>
          <a:prstGeom prst="rect">
            <a:avLst/>
          </a:prstGeom>
          <a:noFill/>
        </p:spPr>
        <p:txBody>
          <a:bodyPr wrap="none" lIns="0" tIns="0" rIns="0" bIns="0" rtlCol="0">
            <a:spAutoFit/>
          </a:bodyPr>
          <a:lstStyle/>
          <a:p>
            <a:pPr algn="ctr"/>
            <a:r>
              <a:rPr lang="en-US" sz="4800" dirty="0" smtClean="0">
                <a:solidFill>
                  <a:schemeClr val="accent2"/>
                </a:solidFill>
              </a:rPr>
              <a:t>Actually, we make </a:t>
            </a:r>
          </a:p>
          <a:p>
            <a:pPr algn="ctr"/>
            <a:r>
              <a:rPr lang="en-US" sz="4800" dirty="0" smtClean="0">
                <a:solidFill>
                  <a:schemeClr val="accent2"/>
                </a:solidFill>
              </a:rPr>
              <a:t>HUGE Industrial assets</a:t>
            </a:r>
            <a:r>
              <a:rPr lang="mr-IN" sz="4800" dirty="0" smtClean="0">
                <a:solidFill>
                  <a:schemeClr val="accent2"/>
                </a:solidFill>
              </a:rPr>
              <a:t>…</a:t>
            </a:r>
            <a:endParaRPr lang="en-US" sz="4800" dirty="0" smtClean="0">
              <a:solidFill>
                <a:schemeClr val="accent2"/>
              </a:solidFill>
            </a:endParaRPr>
          </a:p>
        </p:txBody>
      </p:sp>
    </p:spTree>
    <p:extLst>
      <p:ext uri="{BB962C8B-B14F-4D97-AF65-F5344CB8AC3E}">
        <p14:creationId xmlns:p14="http://schemas.microsoft.com/office/powerpoint/2010/main" val="599023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923852"/>
          </a:xfrm>
          <a:prstGeom prst="rect">
            <a:avLst/>
          </a:prstGeom>
        </p:spPr>
      </p:pic>
    </p:spTree>
    <p:extLst>
      <p:ext uri="{BB962C8B-B14F-4D97-AF65-F5344CB8AC3E}">
        <p14:creationId xmlns:p14="http://schemas.microsoft.com/office/powerpoint/2010/main" val="796710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225681" cy="6858000"/>
          </a:xfrm>
          <a:prstGeom prst="rect">
            <a:avLst/>
          </a:prstGeom>
        </p:spPr>
      </p:pic>
    </p:spTree>
    <p:extLst>
      <p:ext uri="{BB962C8B-B14F-4D97-AF65-F5344CB8AC3E}">
        <p14:creationId xmlns:p14="http://schemas.microsoft.com/office/powerpoint/2010/main" val="1567459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08137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476ECDF7-BC61-4F4F-9C3F-FA4BA9067849}"/>
    </a:ext>
  </a:extLst>
</a:theme>
</file>

<file path=ppt/theme/theme2.xml><?xml version="1.0" encoding="utf-8"?>
<a:theme xmlns:a="http://schemas.openxmlformats.org/drawingml/2006/main" name="Predix">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9792014E-F40F-4E6B-ACFF-6A9B829800C2}"/>
    </a:ext>
  </a:ext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GE_PowerPoint_Template_(wide)_v06-01_170707</Template>
  <TotalTime>24486</TotalTime>
  <Words>1333</Words>
  <Application>Microsoft Macintosh PowerPoint</Application>
  <PresentationFormat>Widescreen</PresentationFormat>
  <Paragraphs>436</Paragraphs>
  <Slides>52</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Arial</vt:lpstr>
      <vt:lpstr>Consolas</vt:lpstr>
      <vt:lpstr>Courier New</vt:lpstr>
      <vt:lpstr>GE Inspira Sans</vt:lpstr>
      <vt:lpstr>GE</vt:lpstr>
      <vt:lpstr>Predix</vt:lpstr>
      <vt:lpstr>Building Resilient Data Pipelines An introduction to Building Data Pipelines in Go on Kubernetes</vt:lpstr>
      <vt:lpstr>Who am I?</vt:lpstr>
      <vt:lpstr>What we’ll cover</vt:lpstr>
      <vt:lpstr>PowerPoint Presentation</vt:lpstr>
      <vt:lpstr>PowerPoint Presentation</vt:lpstr>
      <vt:lpstr>PowerPoint Presentation</vt:lpstr>
      <vt:lpstr>PowerPoint Presentation</vt:lpstr>
      <vt:lpstr>PowerPoint Presentation</vt:lpstr>
      <vt:lpstr>PowerPoint Presentation</vt:lpstr>
      <vt:lpstr>Industrial Internet of Things</vt:lpstr>
      <vt:lpstr>Predix</vt:lpstr>
      <vt:lpstr>Some Customers</vt:lpstr>
      <vt:lpstr>Monitoring and Diagnostic Architecture</vt:lpstr>
      <vt:lpstr>Data Pipeline component (Java version) </vt:lpstr>
      <vt:lpstr>Data Pipeline component (Go version)</vt:lpstr>
      <vt:lpstr>Rewrite motivations </vt:lpstr>
      <vt:lpstr>PowerPoint Presentation</vt:lpstr>
      <vt:lpstr>Introduction to Data Pipelines  </vt:lpstr>
      <vt:lpstr>Data source: Apache Kafka   </vt:lpstr>
      <vt:lpstr>Consumer groups Example 1: 1:1  </vt:lpstr>
      <vt:lpstr>Consumer groups Example: 2:1  </vt:lpstr>
      <vt:lpstr>Using Kafka with Go</vt:lpstr>
      <vt:lpstr>Data store: Apache Cassandra   </vt:lpstr>
      <vt:lpstr>Go and Cassandra</vt:lpstr>
      <vt:lpstr>PowerPoint Presentation</vt:lpstr>
      <vt:lpstr>By show of hands… Who likes the Go Gopher?</vt:lpstr>
      <vt:lpstr>I bring to you…  Gophers “R” Us</vt:lpstr>
      <vt:lpstr>Example: Data Pipeline (Gophers “R” Us)</vt:lpstr>
      <vt:lpstr>Data pipeline architecture</vt:lpstr>
      <vt:lpstr>Data pipeline architecture</vt:lpstr>
      <vt:lpstr>Data pipeline architecture</vt:lpstr>
      <vt:lpstr>Data pipeline architecture</vt:lpstr>
      <vt:lpstr>Simplified Application Flow: 3 Easy Steps</vt:lpstr>
      <vt:lpstr>Subscribing to Kafka</vt:lpstr>
      <vt:lpstr>Subscribing to Kafka</vt:lpstr>
      <vt:lpstr>Handling messages</vt:lpstr>
      <vt:lpstr>Handling messages</vt:lpstr>
      <vt:lpstr>Transforming our message Gophers “R” Us  complicated business logic</vt:lpstr>
      <vt:lpstr>Transforming our message Gophers “R” Us  complicated business logic</vt:lpstr>
      <vt:lpstr>Writing to Cassandra</vt:lpstr>
      <vt:lpstr>Writing to Cassandra</vt:lpstr>
      <vt:lpstr>Graceful shutdown</vt:lpstr>
      <vt:lpstr>Deploying to Kubernetes</vt:lpstr>
      <vt:lpstr>PowerPoint Presentation</vt:lpstr>
      <vt:lpstr>Reliability Testing</vt:lpstr>
      <vt:lpstr>Reliability Testing our Data Pipeline</vt:lpstr>
      <vt:lpstr>Reliability Test example</vt:lpstr>
      <vt:lpstr>Reliability Test example</vt:lpstr>
      <vt:lpstr>PowerPoint Presentation</vt:lpstr>
      <vt:lpstr>Results &amp; Takeaways</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Layout Two Lines Maximum</dc:title>
  <dc:creator>Griffiths, Grant (GE Digital)</dc:creator>
  <dc:description>Version 1.08
Job 1437
August 25, 2016</dc:description>
  <cp:lastModifiedBy>Griffiths, Grant (GE Digital)</cp:lastModifiedBy>
  <cp:revision>507</cp:revision>
  <cp:lastPrinted>2018-05-17T05:06:57Z</cp:lastPrinted>
  <dcterms:created xsi:type="dcterms:W3CDTF">2018-04-26T20:55:39Z</dcterms:created>
  <dcterms:modified xsi:type="dcterms:W3CDTF">2018-09-22T07:20:28Z</dcterms:modified>
</cp:coreProperties>
</file>